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handoutMasterIdLst>
    <p:handoutMasterId r:id="rId19"/>
  </p:handoutMasterIdLst>
  <p:sldIdLst>
    <p:sldId id="256" r:id="rId2"/>
    <p:sldId id="270" r:id="rId3"/>
    <p:sldId id="261" r:id="rId4"/>
    <p:sldId id="292" r:id="rId5"/>
    <p:sldId id="279" r:id="rId6"/>
    <p:sldId id="263" r:id="rId7"/>
    <p:sldId id="290" r:id="rId8"/>
    <p:sldId id="294" r:id="rId9"/>
    <p:sldId id="282" r:id="rId10"/>
    <p:sldId id="283" r:id="rId11"/>
    <p:sldId id="284" r:id="rId12"/>
    <p:sldId id="285" r:id="rId13"/>
    <p:sldId id="264" r:id="rId14"/>
    <p:sldId id="288" r:id="rId15"/>
    <p:sldId id="266" r:id="rId16"/>
    <p:sldId id="258" r:id="rId17"/>
    <p:sldId id="293" r:id="rId18"/>
  </p:sldIdLst>
  <p:sldSz cx="12192000" cy="6858000"/>
  <p:notesSz cx="6794500" cy="9931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79" autoAdjust="0"/>
    <p:restoredTop sz="94660"/>
  </p:normalViewPr>
  <p:slideViewPr>
    <p:cSldViewPr snapToGrid="0">
      <p:cViewPr>
        <p:scale>
          <a:sx n="80" d="100"/>
          <a:sy n="80" d="100"/>
        </p:scale>
        <p:origin x="-444" y="48"/>
      </p:cViewPr>
      <p:guideLst>
        <p:guide orient="horz" pos="2160"/>
        <p:guide pos="3840"/>
      </p:guideLst>
    </p:cSldViewPr>
  </p:slideViewPr>
  <p:notesTextViewPr>
    <p:cViewPr>
      <p:scale>
        <a:sx n="1" d="1"/>
        <a:sy n="1" d="1"/>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file:///D:\FED%20ICA\Salud\mAYO\FINAL%20mAATERN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FED%20ICA\Salud\Compromiso%20S%2014\14%20mayo\N_proporcion_Gestante.xlsx" TargetMode="Externa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Gr&#225;fico%20en%20Microsoft%20PowerPoint"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1" Type="http://schemas.openxmlformats.org/officeDocument/2006/relationships/oleObject" Target="file:///D:\FED%20ICA\Salud\Compromiso%20S%2014\14%20mayo\N%20y%20proporcion%20de%20ni&#241;o_%20ni&#241;as%20menor%2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61989835493283E-2"/>
          <c:y val="2.2733243978226205E-2"/>
          <c:w val="0.95140275208989211"/>
          <c:h val="0.77437762523720244"/>
        </c:manualLayout>
      </c:layout>
      <c:lineChart>
        <c:grouping val="standard"/>
        <c:varyColors val="0"/>
        <c:ser>
          <c:idx val="0"/>
          <c:order val="0"/>
          <c:tx>
            <c:strRef>
              <c:f>'[paquete gestante ICA.xlsx]paquete_gestante_ICA1'!$A$9</c:f>
              <c:strCache>
                <c:ptCount val="1"/>
                <c:pt idx="0">
                  <c:v>Partos observados</c:v>
                </c:pt>
              </c:strCache>
            </c:strRef>
          </c:tx>
          <c:spPr>
            <a:ln w="28575" cap="rnd">
              <a:solidFill>
                <a:schemeClr val="accent1"/>
              </a:solidFill>
              <a:round/>
            </a:ln>
            <a:effectLst/>
          </c:spPr>
          <c:marker>
            <c:symbol val="none"/>
          </c:marker>
          <c:cat>
            <c:strRef>
              <c:f>'[paquete gestante ICA.xlsx]paquete_gestante_ICA1'!$B$8:$AB$8</c:f>
              <c:strCache>
                <c:ptCount val="27"/>
                <c:pt idx="0">
                  <c:v>201401</c:v>
                </c:pt>
                <c:pt idx="1">
                  <c:v>201402</c:v>
                </c:pt>
                <c:pt idx="2">
                  <c:v>201403</c:v>
                </c:pt>
                <c:pt idx="3">
                  <c:v>201404</c:v>
                </c:pt>
                <c:pt idx="4">
                  <c:v>201405</c:v>
                </c:pt>
                <c:pt idx="5">
                  <c:v>201406</c:v>
                </c:pt>
                <c:pt idx="6">
                  <c:v>201407</c:v>
                </c:pt>
                <c:pt idx="7">
                  <c:v>201408</c:v>
                </c:pt>
                <c:pt idx="8">
                  <c:v>201409</c:v>
                </c:pt>
                <c:pt idx="9">
                  <c:v>201410</c:v>
                </c:pt>
                <c:pt idx="10">
                  <c:v>201411</c:v>
                </c:pt>
                <c:pt idx="11">
                  <c:v>201412</c:v>
                </c:pt>
                <c:pt idx="12">
                  <c:v>201501</c:v>
                </c:pt>
                <c:pt idx="13">
                  <c:v>201502</c:v>
                </c:pt>
                <c:pt idx="14">
                  <c:v>201503</c:v>
                </c:pt>
                <c:pt idx="15">
                  <c:v>201504</c:v>
                </c:pt>
                <c:pt idx="16">
                  <c:v>201505</c:v>
                </c:pt>
                <c:pt idx="17">
                  <c:v>201506</c:v>
                </c:pt>
                <c:pt idx="18">
                  <c:v>201507</c:v>
                </c:pt>
                <c:pt idx="19">
                  <c:v>201508</c:v>
                </c:pt>
                <c:pt idx="20">
                  <c:v>201509</c:v>
                </c:pt>
                <c:pt idx="21">
                  <c:v>201510</c:v>
                </c:pt>
                <c:pt idx="22">
                  <c:v>201511</c:v>
                </c:pt>
                <c:pt idx="23">
                  <c:v>201512</c:v>
                </c:pt>
                <c:pt idx="24">
                  <c:v>201601</c:v>
                </c:pt>
                <c:pt idx="25">
                  <c:v>201602</c:v>
                </c:pt>
                <c:pt idx="26">
                  <c:v>201603</c:v>
                </c:pt>
              </c:strCache>
            </c:strRef>
          </c:cat>
          <c:val>
            <c:numRef>
              <c:f>'[paquete gestante ICA.xlsx]paquete_gestante_ICA1'!$B$9:$AB$9</c:f>
              <c:numCache>
                <c:formatCode>0</c:formatCode>
                <c:ptCount val="27"/>
                <c:pt idx="0">
                  <c:v>203</c:v>
                </c:pt>
                <c:pt idx="1">
                  <c:v>224</c:v>
                </c:pt>
                <c:pt idx="2">
                  <c:v>279</c:v>
                </c:pt>
                <c:pt idx="3">
                  <c:v>236</c:v>
                </c:pt>
                <c:pt idx="4">
                  <c:v>210</c:v>
                </c:pt>
                <c:pt idx="5">
                  <c:v>230</c:v>
                </c:pt>
                <c:pt idx="6">
                  <c:v>247</c:v>
                </c:pt>
                <c:pt idx="7">
                  <c:v>233</c:v>
                </c:pt>
                <c:pt idx="8">
                  <c:v>276</c:v>
                </c:pt>
                <c:pt idx="9">
                  <c:v>252</c:v>
                </c:pt>
                <c:pt idx="10">
                  <c:v>209</c:v>
                </c:pt>
                <c:pt idx="11">
                  <c:v>199</c:v>
                </c:pt>
                <c:pt idx="12">
                  <c:v>226</c:v>
                </c:pt>
                <c:pt idx="13">
                  <c:v>189</c:v>
                </c:pt>
                <c:pt idx="14">
                  <c:v>216</c:v>
                </c:pt>
                <c:pt idx="15">
                  <c:v>181</c:v>
                </c:pt>
                <c:pt idx="16">
                  <c:v>224</c:v>
                </c:pt>
                <c:pt idx="17">
                  <c:v>194</c:v>
                </c:pt>
                <c:pt idx="18">
                  <c:v>202</c:v>
                </c:pt>
                <c:pt idx="19">
                  <c:v>218</c:v>
                </c:pt>
                <c:pt idx="20">
                  <c:v>267</c:v>
                </c:pt>
                <c:pt idx="21">
                  <c:v>210</c:v>
                </c:pt>
                <c:pt idx="22">
                  <c:v>172</c:v>
                </c:pt>
                <c:pt idx="23">
                  <c:v>176</c:v>
                </c:pt>
                <c:pt idx="24">
                  <c:v>87</c:v>
                </c:pt>
                <c:pt idx="25">
                  <c:v>58</c:v>
                </c:pt>
                <c:pt idx="26">
                  <c:v>23</c:v>
                </c:pt>
              </c:numCache>
            </c:numRef>
          </c:val>
          <c:smooth val="0"/>
        </c:ser>
        <c:ser>
          <c:idx val="1"/>
          <c:order val="1"/>
          <c:tx>
            <c:strRef>
              <c:f>'[paquete gestante ICA.xlsx]paquete_gestante_ICA1'!$A$11</c:f>
              <c:strCache>
                <c:ptCount val="1"/>
                <c:pt idx="0">
                  <c:v>#Gest (c/parto) c/4 atenciones Supl de Fe y Ac fólico &amp; c/4 pruebas en el 1er trimestre</c:v>
                </c:pt>
              </c:strCache>
            </c:strRef>
          </c:tx>
          <c:spPr>
            <a:ln w="28575" cap="rnd">
              <a:solidFill>
                <a:schemeClr val="accent2"/>
              </a:solidFill>
              <a:round/>
            </a:ln>
            <a:effectLst/>
          </c:spPr>
          <c:marker>
            <c:symbol val="none"/>
          </c:marker>
          <c:cat>
            <c:strRef>
              <c:f>'[paquete gestante ICA.xlsx]paquete_gestante_ICA1'!$B$8:$AB$8</c:f>
              <c:strCache>
                <c:ptCount val="27"/>
                <c:pt idx="0">
                  <c:v>201401</c:v>
                </c:pt>
                <c:pt idx="1">
                  <c:v>201402</c:v>
                </c:pt>
                <c:pt idx="2">
                  <c:v>201403</c:v>
                </c:pt>
                <c:pt idx="3">
                  <c:v>201404</c:v>
                </c:pt>
                <c:pt idx="4">
                  <c:v>201405</c:v>
                </c:pt>
                <c:pt idx="5">
                  <c:v>201406</c:v>
                </c:pt>
                <c:pt idx="6">
                  <c:v>201407</c:v>
                </c:pt>
                <c:pt idx="7">
                  <c:v>201408</c:v>
                </c:pt>
                <c:pt idx="8">
                  <c:v>201409</c:v>
                </c:pt>
                <c:pt idx="9">
                  <c:v>201410</c:v>
                </c:pt>
                <c:pt idx="10">
                  <c:v>201411</c:v>
                </c:pt>
                <c:pt idx="11">
                  <c:v>201412</c:v>
                </c:pt>
                <c:pt idx="12">
                  <c:v>201501</c:v>
                </c:pt>
                <c:pt idx="13">
                  <c:v>201502</c:v>
                </c:pt>
                <c:pt idx="14">
                  <c:v>201503</c:v>
                </c:pt>
                <c:pt idx="15">
                  <c:v>201504</c:v>
                </c:pt>
                <c:pt idx="16">
                  <c:v>201505</c:v>
                </c:pt>
                <c:pt idx="17">
                  <c:v>201506</c:v>
                </c:pt>
                <c:pt idx="18">
                  <c:v>201507</c:v>
                </c:pt>
                <c:pt idx="19">
                  <c:v>201508</c:v>
                </c:pt>
                <c:pt idx="20">
                  <c:v>201509</c:v>
                </c:pt>
                <c:pt idx="21">
                  <c:v>201510</c:v>
                </c:pt>
                <c:pt idx="22">
                  <c:v>201511</c:v>
                </c:pt>
                <c:pt idx="23">
                  <c:v>201512</c:v>
                </c:pt>
                <c:pt idx="24">
                  <c:v>201601</c:v>
                </c:pt>
                <c:pt idx="25">
                  <c:v>201602</c:v>
                </c:pt>
                <c:pt idx="26">
                  <c:v>201603</c:v>
                </c:pt>
              </c:strCache>
            </c:strRef>
          </c:cat>
          <c:val>
            <c:numRef>
              <c:f>'[paquete gestante ICA.xlsx]paquete_gestante_ICA1'!$B$11:$AB$11</c:f>
              <c:numCache>
                <c:formatCode>0</c:formatCode>
                <c:ptCount val="27"/>
                <c:pt idx="0">
                  <c:v>7</c:v>
                </c:pt>
                <c:pt idx="1">
                  <c:v>14</c:v>
                </c:pt>
                <c:pt idx="2">
                  <c:v>21</c:v>
                </c:pt>
                <c:pt idx="3">
                  <c:v>19</c:v>
                </c:pt>
                <c:pt idx="4">
                  <c:v>15</c:v>
                </c:pt>
                <c:pt idx="5">
                  <c:v>26</c:v>
                </c:pt>
                <c:pt idx="6">
                  <c:v>19</c:v>
                </c:pt>
                <c:pt idx="7">
                  <c:v>21</c:v>
                </c:pt>
                <c:pt idx="8">
                  <c:v>32</c:v>
                </c:pt>
                <c:pt idx="9">
                  <c:v>28</c:v>
                </c:pt>
                <c:pt idx="10">
                  <c:v>24</c:v>
                </c:pt>
                <c:pt idx="11">
                  <c:v>29</c:v>
                </c:pt>
                <c:pt idx="12">
                  <c:v>22</c:v>
                </c:pt>
                <c:pt idx="13">
                  <c:v>18</c:v>
                </c:pt>
                <c:pt idx="14">
                  <c:v>17</c:v>
                </c:pt>
                <c:pt idx="15">
                  <c:v>22</c:v>
                </c:pt>
                <c:pt idx="16">
                  <c:v>23</c:v>
                </c:pt>
                <c:pt idx="17">
                  <c:v>25</c:v>
                </c:pt>
                <c:pt idx="18">
                  <c:v>38</c:v>
                </c:pt>
                <c:pt idx="19">
                  <c:v>27</c:v>
                </c:pt>
                <c:pt idx="20">
                  <c:v>46</c:v>
                </c:pt>
                <c:pt idx="21">
                  <c:v>43</c:v>
                </c:pt>
                <c:pt idx="22">
                  <c:v>33</c:v>
                </c:pt>
                <c:pt idx="23">
                  <c:v>34</c:v>
                </c:pt>
                <c:pt idx="24">
                  <c:v>13</c:v>
                </c:pt>
                <c:pt idx="25">
                  <c:v>9</c:v>
                </c:pt>
                <c:pt idx="26">
                  <c:v>7</c:v>
                </c:pt>
              </c:numCache>
            </c:numRef>
          </c:val>
          <c:smooth val="0"/>
        </c:ser>
        <c:ser>
          <c:idx val="2"/>
          <c:order val="2"/>
          <c:tx>
            <c:strRef>
              <c:f>'[paquete gestante ICA.xlsx]paquete_gestante_ICA1'!$A$12</c:f>
              <c:strCache>
                <c:ptCount val="1"/>
                <c:pt idx="0">
                  <c:v># Gestantes (c/parto) c/ 4 atenciones con Supl Hierro y Ac. fólico</c:v>
                </c:pt>
              </c:strCache>
            </c:strRef>
          </c:tx>
          <c:spPr>
            <a:ln w="28575" cap="rnd">
              <a:solidFill>
                <a:schemeClr val="accent3"/>
              </a:solidFill>
              <a:round/>
            </a:ln>
            <a:effectLst/>
          </c:spPr>
          <c:marker>
            <c:symbol val="none"/>
          </c:marker>
          <c:cat>
            <c:strRef>
              <c:f>'[paquete gestante ICA.xlsx]paquete_gestante_ICA1'!$B$8:$AB$8</c:f>
              <c:strCache>
                <c:ptCount val="27"/>
                <c:pt idx="0">
                  <c:v>201401</c:v>
                </c:pt>
                <c:pt idx="1">
                  <c:v>201402</c:v>
                </c:pt>
                <c:pt idx="2">
                  <c:v>201403</c:v>
                </c:pt>
                <c:pt idx="3">
                  <c:v>201404</c:v>
                </c:pt>
                <c:pt idx="4">
                  <c:v>201405</c:v>
                </c:pt>
                <c:pt idx="5">
                  <c:v>201406</c:v>
                </c:pt>
                <c:pt idx="6">
                  <c:v>201407</c:v>
                </c:pt>
                <c:pt idx="7">
                  <c:v>201408</c:v>
                </c:pt>
                <c:pt idx="8">
                  <c:v>201409</c:v>
                </c:pt>
                <c:pt idx="9">
                  <c:v>201410</c:v>
                </c:pt>
                <c:pt idx="10">
                  <c:v>201411</c:v>
                </c:pt>
                <c:pt idx="11">
                  <c:v>201412</c:v>
                </c:pt>
                <c:pt idx="12">
                  <c:v>201501</c:v>
                </c:pt>
                <c:pt idx="13">
                  <c:v>201502</c:v>
                </c:pt>
                <c:pt idx="14">
                  <c:v>201503</c:v>
                </c:pt>
                <c:pt idx="15">
                  <c:v>201504</c:v>
                </c:pt>
                <c:pt idx="16">
                  <c:v>201505</c:v>
                </c:pt>
                <c:pt idx="17">
                  <c:v>201506</c:v>
                </c:pt>
                <c:pt idx="18">
                  <c:v>201507</c:v>
                </c:pt>
                <c:pt idx="19">
                  <c:v>201508</c:v>
                </c:pt>
                <c:pt idx="20">
                  <c:v>201509</c:v>
                </c:pt>
                <c:pt idx="21">
                  <c:v>201510</c:v>
                </c:pt>
                <c:pt idx="22">
                  <c:v>201511</c:v>
                </c:pt>
                <c:pt idx="23">
                  <c:v>201512</c:v>
                </c:pt>
                <c:pt idx="24">
                  <c:v>201601</c:v>
                </c:pt>
                <c:pt idx="25">
                  <c:v>201602</c:v>
                </c:pt>
                <c:pt idx="26">
                  <c:v>201603</c:v>
                </c:pt>
              </c:strCache>
            </c:strRef>
          </c:cat>
          <c:val>
            <c:numRef>
              <c:f>'[paquete gestante ICA.xlsx]paquete_gestante_ICA1'!$B$12:$AB$12</c:f>
              <c:numCache>
                <c:formatCode>0</c:formatCode>
                <c:ptCount val="27"/>
                <c:pt idx="0">
                  <c:v>54</c:v>
                </c:pt>
                <c:pt idx="1">
                  <c:v>76</c:v>
                </c:pt>
                <c:pt idx="2">
                  <c:v>87</c:v>
                </c:pt>
                <c:pt idx="3">
                  <c:v>81</c:v>
                </c:pt>
                <c:pt idx="4">
                  <c:v>67</c:v>
                </c:pt>
                <c:pt idx="5">
                  <c:v>94</c:v>
                </c:pt>
                <c:pt idx="6">
                  <c:v>92</c:v>
                </c:pt>
                <c:pt idx="7">
                  <c:v>93</c:v>
                </c:pt>
                <c:pt idx="8">
                  <c:v>123</c:v>
                </c:pt>
                <c:pt idx="9">
                  <c:v>108</c:v>
                </c:pt>
                <c:pt idx="10">
                  <c:v>86</c:v>
                </c:pt>
                <c:pt idx="11">
                  <c:v>87</c:v>
                </c:pt>
                <c:pt idx="12">
                  <c:v>92</c:v>
                </c:pt>
                <c:pt idx="13">
                  <c:v>95</c:v>
                </c:pt>
                <c:pt idx="14">
                  <c:v>84</c:v>
                </c:pt>
                <c:pt idx="15">
                  <c:v>66</c:v>
                </c:pt>
                <c:pt idx="16">
                  <c:v>90</c:v>
                </c:pt>
                <c:pt idx="17">
                  <c:v>88</c:v>
                </c:pt>
                <c:pt idx="18">
                  <c:v>113</c:v>
                </c:pt>
                <c:pt idx="19">
                  <c:v>112</c:v>
                </c:pt>
                <c:pt idx="20">
                  <c:v>146</c:v>
                </c:pt>
                <c:pt idx="21">
                  <c:v>127</c:v>
                </c:pt>
                <c:pt idx="22">
                  <c:v>109</c:v>
                </c:pt>
                <c:pt idx="23">
                  <c:v>103</c:v>
                </c:pt>
                <c:pt idx="24">
                  <c:v>48</c:v>
                </c:pt>
                <c:pt idx="25">
                  <c:v>37</c:v>
                </c:pt>
                <c:pt idx="26">
                  <c:v>16</c:v>
                </c:pt>
              </c:numCache>
            </c:numRef>
          </c:val>
          <c:smooth val="0"/>
        </c:ser>
        <c:ser>
          <c:idx val="3"/>
          <c:order val="3"/>
          <c:tx>
            <c:strRef>
              <c:f>'[paquete gestante ICA.xlsx]paquete_gestante_ICA1'!$A$13</c:f>
              <c:strCache>
                <c:ptCount val="1"/>
                <c:pt idx="0">
                  <c:v>#Gest (c/parto) c/4 pruebas en el 1er trimestre</c:v>
                </c:pt>
              </c:strCache>
            </c:strRef>
          </c:tx>
          <c:spPr>
            <a:ln w="28575" cap="rnd">
              <a:solidFill>
                <a:schemeClr val="accent4"/>
              </a:solidFill>
              <a:round/>
            </a:ln>
            <a:effectLst/>
          </c:spPr>
          <c:marker>
            <c:symbol val="none"/>
          </c:marker>
          <c:cat>
            <c:strRef>
              <c:f>'[paquete gestante ICA.xlsx]paquete_gestante_ICA1'!$B$8:$AB$8</c:f>
              <c:strCache>
                <c:ptCount val="27"/>
                <c:pt idx="0">
                  <c:v>201401</c:v>
                </c:pt>
                <c:pt idx="1">
                  <c:v>201402</c:v>
                </c:pt>
                <c:pt idx="2">
                  <c:v>201403</c:v>
                </c:pt>
                <c:pt idx="3">
                  <c:v>201404</c:v>
                </c:pt>
                <c:pt idx="4">
                  <c:v>201405</c:v>
                </c:pt>
                <c:pt idx="5">
                  <c:v>201406</c:v>
                </c:pt>
                <c:pt idx="6">
                  <c:v>201407</c:v>
                </c:pt>
                <c:pt idx="7">
                  <c:v>201408</c:v>
                </c:pt>
                <c:pt idx="8">
                  <c:v>201409</c:v>
                </c:pt>
                <c:pt idx="9">
                  <c:v>201410</c:v>
                </c:pt>
                <c:pt idx="10">
                  <c:v>201411</c:v>
                </c:pt>
                <c:pt idx="11">
                  <c:v>201412</c:v>
                </c:pt>
                <c:pt idx="12">
                  <c:v>201501</c:v>
                </c:pt>
                <c:pt idx="13">
                  <c:v>201502</c:v>
                </c:pt>
                <c:pt idx="14">
                  <c:v>201503</c:v>
                </c:pt>
                <c:pt idx="15">
                  <c:v>201504</c:v>
                </c:pt>
                <c:pt idx="16">
                  <c:v>201505</c:v>
                </c:pt>
                <c:pt idx="17">
                  <c:v>201506</c:v>
                </c:pt>
                <c:pt idx="18">
                  <c:v>201507</c:v>
                </c:pt>
                <c:pt idx="19">
                  <c:v>201508</c:v>
                </c:pt>
                <c:pt idx="20">
                  <c:v>201509</c:v>
                </c:pt>
                <c:pt idx="21">
                  <c:v>201510</c:v>
                </c:pt>
                <c:pt idx="22">
                  <c:v>201511</c:v>
                </c:pt>
                <c:pt idx="23">
                  <c:v>201512</c:v>
                </c:pt>
                <c:pt idx="24">
                  <c:v>201601</c:v>
                </c:pt>
                <c:pt idx="25">
                  <c:v>201602</c:v>
                </c:pt>
                <c:pt idx="26">
                  <c:v>201603</c:v>
                </c:pt>
              </c:strCache>
            </c:strRef>
          </c:cat>
          <c:val>
            <c:numRef>
              <c:f>'[paquete gestante ICA.xlsx]paquete_gestante_ICA1'!$B$13:$AB$13</c:f>
              <c:numCache>
                <c:formatCode>0</c:formatCode>
                <c:ptCount val="27"/>
                <c:pt idx="0">
                  <c:v>28.42</c:v>
                </c:pt>
                <c:pt idx="1">
                  <c:v>29.12</c:v>
                </c:pt>
                <c:pt idx="2">
                  <c:v>39.06</c:v>
                </c:pt>
                <c:pt idx="3">
                  <c:v>37.76</c:v>
                </c:pt>
                <c:pt idx="4">
                  <c:v>33.6</c:v>
                </c:pt>
                <c:pt idx="5">
                  <c:v>41.4</c:v>
                </c:pt>
                <c:pt idx="6">
                  <c:v>41.99</c:v>
                </c:pt>
                <c:pt idx="7">
                  <c:v>30.29</c:v>
                </c:pt>
                <c:pt idx="8">
                  <c:v>46.92</c:v>
                </c:pt>
                <c:pt idx="9">
                  <c:v>40.32</c:v>
                </c:pt>
                <c:pt idx="10">
                  <c:v>39.71</c:v>
                </c:pt>
                <c:pt idx="11">
                  <c:v>43.78</c:v>
                </c:pt>
                <c:pt idx="12">
                  <c:v>42.94</c:v>
                </c:pt>
                <c:pt idx="13">
                  <c:v>32.130000000000003</c:v>
                </c:pt>
                <c:pt idx="14">
                  <c:v>36.72</c:v>
                </c:pt>
                <c:pt idx="15">
                  <c:v>34.39</c:v>
                </c:pt>
                <c:pt idx="16">
                  <c:v>47.04</c:v>
                </c:pt>
                <c:pt idx="17">
                  <c:v>36.86</c:v>
                </c:pt>
                <c:pt idx="18">
                  <c:v>42.42</c:v>
                </c:pt>
                <c:pt idx="19">
                  <c:v>37.06</c:v>
                </c:pt>
                <c:pt idx="20">
                  <c:v>50.73</c:v>
                </c:pt>
                <c:pt idx="21">
                  <c:v>52.5</c:v>
                </c:pt>
                <c:pt idx="22">
                  <c:v>39.56</c:v>
                </c:pt>
                <c:pt idx="23">
                  <c:v>38.72</c:v>
                </c:pt>
                <c:pt idx="24">
                  <c:v>14.79</c:v>
                </c:pt>
                <c:pt idx="25">
                  <c:v>9.86</c:v>
                </c:pt>
                <c:pt idx="26">
                  <c:v>6.9</c:v>
                </c:pt>
              </c:numCache>
            </c:numRef>
          </c:val>
          <c:smooth val="0"/>
        </c:ser>
        <c:dLbls>
          <c:dLblPos val="ctr"/>
          <c:showLegendKey val="0"/>
          <c:showVal val="1"/>
          <c:showCatName val="0"/>
          <c:showSerName val="0"/>
          <c:showPercent val="0"/>
          <c:showBubbleSize val="0"/>
        </c:dLbls>
        <c:marker val="1"/>
        <c:smooth val="0"/>
        <c:axId val="94487680"/>
        <c:axId val="106213376"/>
      </c:lineChart>
      <c:catAx>
        <c:axId val="94487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06213376"/>
        <c:crosses val="autoZero"/>
        <c:auto val="1"/>
        <c:lblAlgn val="ctr"/>
        <c:lblOffset val="100"/>
        <c:noMultiLvlLbl val="0"/>
      </c:catAx>
      <c:valAx>
        <c:axId val="1062133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44876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276949858289206E-2"/>
          <c:y val="2.7337682871478457E-2"/>
          <c:w val="0.95972086895791775"/>
          <c:h val="0.81771801832141644"/>
        </c:manualLayout>
      </c:layout>
      <c:lineChart>
        <c:grouping val="standard"/>
        <c:varyColors val="0"/>
        <c:ser>
          <c:idx val="0"/>
          <c:order val="0"/>
          <c:tx>
            <c:strRef>
              <c:f>FINAL_mAATERNO1!$A$9</c:f>
              <c:strCache>
                <c:ptCount val="1"/>
                <c:pt idx="0">
                  <c:v>prop Gest (c/parto) c/4 atenciones Supl de Fe y Ac fólico &amp; c/4 pruebas en el 1er trimestre</c:v>
                </c:pt>
              </c:strCache>
            </c:strRef>
          </c:tx>
          <c:marker>
            <c:symbol val="none"/>
          </c:marker>
          <c:cat>
            <c:strRef>
              <c:f>FINAL_mAATERNO1!$B$8:$P$8</c:f>
              <c:strCache>
                <c:ptCount val="15"/>
                <c:pt idx="0">
                  <c:v>201501</c:v>
                </c:pt>
                <c:pt idx="1">
                  <c:v>201502</c:v>
                </c:pt>
                <c:pt idx="2">
                  <c:v>201503</c:v>
                </c:pt>
                <c:pt idx="3">
                  <c:v>201504</c:v>
                </c:pt>
                <c:pt idx="4">
                  <c:v>201505</c:v>
                </c:pt>
                <c:pt idx="5">
                  <c:v>201506</c:v>
                </c:pt>
                <c:pt idx="6">
                  <c:v>201507</c:v>
                </c:pt>
                <c:pt idx="7">
                  <c:v>201508</c:v>
                </c:pt>
                <c:pt idx="8">
                  <c:v>201509</c:v>
                </c:pt>
                <c:pt idx="9">
                  <c:v>201510</c:v>
                </c:pt>
                <c:pt idx="10">
                  <c:v>201511</c:v>
                </c:pt>
                <c:pt idx="11">
                  <c:v>201512</c:v>
                </c:pt>
                <c:pt idx="12">
                  <c:v>201601</c:v>
                </c:pt>
                <c:pt idx="13">
                  <c:v>201602</c:v>
                </c:pt>
                <c:pt idx="14">
                  <c:v>201603</c:v>
                </c:pt>
              </c:strCache>
            </c:strRef>
          </c:cat>
          <c:val>
            <c:numRef>
              <c:f>FINAL_mAATERNO1!$B$9:$P$9</c:f>
              <c:numCache>
                <c:formatCode>0</c:formatCode>
                <c:ptCount val="15"/>
                <c:pt idx="0">
                  <c:v>7</c:v>
                </c:pt>
                <c:pt idx="1">
                  <c:v>7</c:v>
                </c:pt>
                <c:pt idx="2">
                  <c:v>8</c:v>
                </c:pt>
                <c:pt idx="3">
                  <c:v>11</c:v>
                </c:pt>
                <c:pt idx="4">
                  <c:v>8</c:v>
                </c:pt>
                <c:pt idx="5">
                  <c:v>9</c:v>
                </c:pt>
                <c:pt idx="6">
                  <c:v>11</c:v>
                </c:pt>
                <c:pt idx="7">
                  <c:v>9</c:v>
                </c:pt>
                <c:pt idx="8">
                  <c:v>13</c:v>
                </c:pt>
                <c:pt idx="9">
                  <c:v>15</c:v>
                </c:pt>
                <c:pt idx="10">
                  <c:v>14</c:v>
                </c:pt>
                <c:pt idx="11">
                  <c:v>15</c:v>
                </c:pt>
                <c:pt idx="12">
                  <c:v>11</c:v>
                </c:pt>
                <c:pt idx="13">
                  <c:v>12</c:v>
                </c:pt>
                <c:pt idx="14">
                  <c:v>24</c:v>
                </c:pt>
              </c:numCache>
            </c:numRef>
          </c:val>
          <c:smooth val="0"/>
        </c:ser>
        <c:ser>
          <c:idx val="1"/>
          <c:order val="1"/>
          <c:tx>
            <c:strRef>
              <c:f>FINAL_mAATERNO1!$A$10</c:f>
              <c:strCache>
                <c:ptCount val="1"/>
                <c:pt idx="0">
                  <c:v>prop Gest (c/parto) c/4 pruebas en el 1er trimestre</c:v>
                </c:pt>
              </c:strCache>
            </c:strRef>
          </c:tx>
          <c:marker>
            <c:symbol val="none"/>
          </c:marker>
          <c:cat>
            <c:strRef>
              <c:f>FINAL_mAATERNO1!$B$8:$P$8</c:f>
              <c:strCache>
                <c:ptCount val="15"/>
                <c:pt idx="0">
                  <c:v>201501</c:v>
                </c:pt>
                <c:pt idx="1">
                  <c:v>201502</c:v>
                </c:pt>
                <c:pt idx="2">
                  <c:v>201503</c:v>
                </c:pt>
                <c:pt idx="3">
                  <c:v>201504</c:v>
                </c:pt>
                <c:pt idx="4">
                  <c:v>201505</c:v>
                </c:pt>
                <c:pt idx="5">
                  <c:v>201506</c:v>
                </c:pt>
                <c:pt idx="6">
                  <c:v>201507</c:v>
                </c:pt>
                <c:pt idx="7">
                  <c:v>201508</c:v>
                </c:pt>
                <c:pt idx="8">
                  <c:v>201509</c:v>
                </c:pt>
                <c:pt idx="9">
                  <c:v>201510</c:v>
                </c:pt>
                <c:pt idx="10">
                  <c:v>201511</c:v>
                </c:pt>
                <c:pt idx="11">
                  <c:v>201512</c:v>
                </c:pt>
                <c:pt idx="12">
                  <c:v>201601</c:v>
                </c:pt>
                <c:pt idx="13">
                  <c:v>201602</c:v>
                </c:pt>
                <c:pt idx="14">
                  <c:v>201603</c:v>
                </c:pt>
              </c:strCache>
            </c:strRef>
          </c:cat>
          <c:val>
            <c:numRef>
              <c:f>FINAL_mAATERNO1!$B$10:$P$10</c:f>
              <c:numCache>
                <c:formatCode>0</c:formatCode>
                <c:ptCount val="15"/>
                <c:pt idx="0">
                  <c:v>14</c:v>
                </c:pt>
                <c:pt idx="1">
                  <c:v>14</c:v>
                </c:pt>
                <c:pt idx="2">
                  <c:v>15</c:v>
                </c:pt>
                <c:pt idx="3">
                  <c:v>17</c:v>
                </c:pt>
                <c:pt idx="4">
                  <c:v>16</c:v>
                </c:pt>
                <c:pt idx="5">
                  <c:v>15</c:v>
                </c:pt>
                <c:pt idx="6">
                  <c:v>14</c:v>
                </c:pt>
                <c:pt idx="7">
                  <c:v>13</c:v>
                </c:pt>
                <c:pt idx="8">
                  <c:v>16</c:v>
                </c:pt>
                <c:pt idx="9">
                  <c:v>19</c:v>
                </c:pt>
                <c:pt idx="10">
                  <c:v>17</c:v>
                </c:pt>
                <c:pt idx="11">
                  <c:v>17</c:v>
                </c:pt>
                <c:pt idx="12">
                  <c:v>13</c:v>
                </c:pt>
                <c:pt idx="13">
                  <c:v>13</c:v>
                </c:pt>
                <c:pt idx="14">
                  <c:v>25</c:v>
                </c:pt>
              </c:numCache>
            </c:numRef>
          </c:val>
          <c:smooth val="0"/>
        </c:ser>
        <c:ser>
          <c:idx val="2"/>
          <c:order val="2"/>
          <c:tx>
            <c:strRef>
              <c:f>FINAL_mAATERNO1!$A$11</c:f>
              <c:strCache>
                <c:ptCount val="1"/>
                <c:pt idx="0">
                  <c:v>prop Gest (c/parto) c/ 4 atenciones con Supl Hierro y Ac. fólico</c:v>
                </c:pt>
              </c:strCache>
            </c:strRef>
          </c:tx>
          <c:marker>
            <c:symbol val="none"/>
          </c:marker>
          <c:cat>
            <c:strRef>
              <c:f>FINAL_mAATERNO1!$B$8:$P$8</c:f>
              <c:strCache>
                <c:ptCount val="15"/>
                <c:pt idx="0">
                  <c:v>201501</c:v>
                </c:pt>
                <c:pt idx="1">
                  <c:v>201502</c:v>
                </c:pt>
                <c:pt idx="2">
                  <c:v>201503</c:v>
                </c:pt>
                <c:pt idx="3">
                  <c:v>201504</c:v>
                </c:pt>
                <c:pt idx="4">
                  <c:v>201505</c:v>
                </c:pt>
                <c:pt idx="5">
                  <c:v>201506</c:v>
                </c:pt>
                <c:pt idx="6">
                  <c:v>201507</c:v>
                </c:pt>
                <c:pt idx="7">
                  <c:v>201508</c:v>
                </c:pt>
                <c:pt idx="8">
                  <c:v>201509</c:v>
                </c:pt>
                <c:pt idx="9">
                  <c:v>201510</c:v>
                </c:pt>
                <c:pt idx="10">
                  <c:v>201511</c:v>
                </c:pt>
                <c:pt idx="11">
                  <c:v>201512</c:v>
                </c:pt>
                <c:pt idx="12">
                  <c:v>201601</c:v>
                </c:pt>
                <c:pt idx="13">
                  <c:v>201602</c:v>
                </c:pt>
                <c:pt idx="14">
                  <c:v>201603</c:v>
                </c:pt>
              </c:strCache>
            </c:strRef>
          </c:cat>
          <c:val>
            <c:numRef>
              <c:f>FINAL_mAATERNO1!$B$11:$P$11</c:f>
              <c:numCache>
                <c:formatCode>0</c:formatCode>
                <c:ptCount val="15"/>
                <c:pt idx="0">
                  <c:v>36</c:v>
                </c:pt>
                <c:pt idx="1">
                  <c:v>40</c:v>
                </c:pt>
                <c:pt idx="2">
                  <c:v>34</c:v>
                </c:pt>
                <c:pt idx="3">
                  <c:v>34</c:v>
                </c:pt>
                <c:pt idx="4">
                  <c:v>33</c:v>
                </c:pt>
                <c:pt idx="5">
                  <c:v>38</c:v>
                </c:pt>
                <c:pt idx="6">
                  <c:v>47</c:v>
                </c:pt>
                <c:pt idx="7">
                  <c:v>45</c:v>
                </c:pt>
                <c:pt idx="8">
                  <c:v>52</c:v>
                </c:pt>
                <c:pt idx="9">
                  <c:v>54</c:v>
                </c:pt>
                <c:pt idx="10">
                  <c:v>56</c:v>
                </c:pt>
                <c:pt idx="11">
                  <c:v>53</c:v>
                </c:pt>
                <c:pt idx="12">
                  <c:v>58</c:v>
                </c:pt>
                <c:pt idx="13">
                  <c:v>62</c:v>
                </c:pt>
                <c:pt idx="14">
                  <c:v>54</c:v>
                </c:pt>
              </c:numCache>
            </c:numRef>
          </c:val>
          <c:smooth val="0"/>
        </c:ser>
        <c:dLbls>
          <c:dLblPos val="ctr"/>
          <c:showLegendKey val="0"/>
          <c:showVal val="1"/>
          <c:showCatName val="0"/>
          <c:showSerName val="0"/>
          <c:showPercent val="0"/>
          <c:showBubbleSize val="0"/>
        </c:dLbls>
        <c:marker val="1"/>
        <c:smooth val="0"/>
        <c:axId val="32652288"/>
        <c:axId val="38074240"/>
      </c:lineChart>
      <c:catAx>
        <c:axId val="32652288"/>
        <c:scaling>
          <c:orientation val="minMax"/>
        </c:scaling>
        <c:delete val="0"/>
        <c:axPos val="b"/>
        <c:majorTickMark val="out"/>
        <c:minorTickMark val="none"/>
        <c:tickLblPos val="nextTo"/>
        <c:crossAx val="38074240"/>
        <c:crosses val="autoZero"/>
        <c:auto val="1"/>
        <c:lblAlgn val="ctr"/>
        <c:lblOffset val="100"/>
        <c:noMultiLvlLbl val="0"/>
      </c:catAx>
      <c:valAx>
        <c:axId val="38074240"/>
        <c:scaling>
          <c:orientation val="minMax"/>
        </c:scaling>
        <c:delete val="0"/>
        <c:axPos val="l"/>
        <c:majorGridlines/>
        <c:numFmt formatCode="0" sourceLinked="1"/>
        <c:majorTickMark val="out"/>
        <c:minorTickMark val="none"/>
        <c:tickLblPos val="nextTo"/>
        <c:crossAx val="32652288"/>
        <c:crosses val="autoZero"/>
        <c:crossBetween val="between"/>
      </c:valAx>
    </c:plotArea>
    <c:legend>
      <c:legendPos val="b"/>
      <c:layout>
        <c:manualLayout>
          <c:xMode val="edge"/>
          <c:yMode val="edge"/>
          <c:x val="7.1767236329061165E-2"/>
          <c:y val="0.9153888547757747"/>
          <c:w val="0.80383057544020609"/>
          <c:h val="8.2879241497709699E-2"/>
        </c:manualLayout>
      </c:layout>
      <c:overlay val="0"/>
      <c:txPr>
        <a:bodyPr/>
        <a:lstStyle/>
        <a:p>
          <a:pPr>
            <a:defRPr sz="900"/>
          </a:pPr>
          <a:endParaRPr lang="es-E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N_proporcion_Gestante1!$A$9</c:f>
              <c:strCache>
                <c:ptCount val="1"/>
                <c:pt idx="0">
                  <c:v>Partos observados</c:v>
                </c:pt>
              </c:strCache>
            </c:strRef>
          </c:tx>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N_proporcion_Gestante1!$B$8:$N$8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N_proporcion_Gestante1!$B$9:$N$9</c:f>
              <c:numCache>
                <c:formatCode>0</c:formatCode>
                <c:ptCount val="13"/>
                <c:pt idx="0">
                  <c:v>216</c:v>
                </c:pt>
                <c:pt idx="1">
                  <c:v>181</c:v>
                </c:pt>
                <c:pt idx="2">
                  <c:v>224</c:v>
                </c:pt>
                <c:pt idx="3">
                  <c:v>194</c:v>
                </c:pt>
                <c:pt idx="4">
                  <c:v>202</c:v>
                </c:pt>
                <c:pt idx="5">
                  <c:v>218</c:v>
                </c:pt>
                <c:pt idx="6">
                  <c:v>267</c:v>
                </c:pt>
                <c:pt idx="7">
                  <c:v>210</c:v>
                </c:pt>
                <c:pt idx="8">
                  <c:v>172</c:v>
                </c:pt>
                <c:pt idx="9">
                  <c:v>176</c:v>
                </c:pt>
                <c:pt idx="10">
                  <c:v>87</c:v>
                </c:pt>
                <c:pt idx="11">
                  <c:v>58</c:v>
                </c:pt>
                <c:pt idx="12">
                  <c:v>23</c:v>
                </c:pt>
              </c:numCache>
            </c:numRef>
          </c:val>
          <c:smooth val="0"/>
        </c:ser>
        <c:ser>
          <c:idx val="1"/>
          <c:order val="1"/>
          <c:tx>
            <c:strRef>
              <c:f>N_proporcion_Gestante1!$A$10</c:f>
              <c:strCache>
                <c:ptCount val="1"/>
                <c:pt idx="0">
                  <c:v>#Gest (c/parto) c/4 atenciones Supl de Fe y Ac fólico &amp; c/4 pruebas en el 1er trimestre</c:v>
                </c:pt>
              </c:strCache>
            </c:strRef>
          </c:tx>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N_proporcion_Gestante1!$B$8:$N$8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N_proporcion_Gestante1!$B$10:$N$10</c:f>
              <c:numCache>
                <c:formatCode>0</c:formatCode>
                <c:ptCount val="13"/>
                <c:pt idx="0">
                  <c:v>17</c:v>
                </c:pt>
                <c:pt idx="1">
                  <c:v>22</c:v>
                </c:pt>
                <c:pt idx="2">
                  <c:v>23</c:v>
                </c:pt>
                <c:pt idx="3">
                  <c:v>25</c:v>
                </c:pt>
                <c:pt idx="4">
                  <c:v>38</c:v>
                </c:pt>
                <c:pt idx="5">
                  <c:v>27</c:v>
                </c:pt>
                <c:pt idx="6">
                  <c:v>46</c:v>
                </c:pt>
                <c:pt idx="7">
                  <c:v>43</c:v>
                </c:pt>
                <c:pt idx="8">
                  <c:v>33</c:v>
                </c:pt>
                <c:pt idx="9">
                  <c:v>34</c:v>
                </c:pt>
                <c:pt idx="10">
                  <c:v>13</c:v>
                </c:pt>
                <c:pt idx="11">
                  <c:v>9</c:v>
                </c:pt>
                <c:pt idx="12">
                  <c:v>7</c:v>
                </c:pt>
              </c:numCache>
            </c:numRef>
          </c:val>
          <c:smooth val="0"/>
        </c:ser>
        <c:dLbls>
          <c:showLegendKey val="0"/>
          <c:showVal val="1"/>
          <c:showCatName val="0"/>
          <c:showSerName val="0"/>
          <c:showPercent val="0"/>
          <c:showBubbleSize val="0"/>
        </c:dLbls>
        <c:marker val="1"/>
        <c:smooth val="0"/>
        <c:axId val="132345856"/>
        <c:axId val="132347392"/>
      </c:lineChart>
      <c:catAx>
        <c:axId val="132345856"/>
        <c:scaling>
          <c:orientation val="minMax"/>
        </c:scaling>
        <c:delete val="0"/>
        <c:axPos val="b"/>
        <c:numFmt formatCode="General" sourceLinked="0"/>
        <c:majorTickMark val="out"/>
        <c:minorTickMark val="none"/>
        <c:tickLblPos val="nextTo"/>
        <c:crossAx val="132347392"/>
        <c:crosses val="autoZero"/>
        <c:auto val="1"/>
        <c:lblAlgn val="ctr"/>
        <c:lblOffset val="100"/>
        <c:noMultiLvlLbl val="0"/>
      </c:catAx>
      <c:valAx>
        <c:axId val="132347392"/>
        <c:scaling>
          <c:orientation val="minMax"/>
        </c:scaling>
        <c:delete val="0"/>
        <c:axPos val="l"/>
        <c:majorGridlines/>
        <c:numFmt formatCode="0" sourceLinked="1"/>
        <c:majorTickMark val="out"/>
        <c:minorTickMark val="none"/>
        <c:tickLblPos val="nextTo"/>
        <c:crossAx val="132345856"/>
        <c:crosses val="autoZero"/>
        <c:crossBetween val="between"/>
      </c:valAx>
    </c:plotArea>
    <c:legend>
      <c:legendPos val="b"/>
      <c:layout/>
      <c:overlay val="0"/>
      <c:txPr>
        <a:bodyPr/>
        <a:lstStyle/>
        <a:p>
          <a:pPr>
            <a:defRPr sz="1000"/>
          </a:pPr>
          <a:endParaRPr lang="es-E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'D:\FED ICA\Salud\Compromiso S 14\14 mayo\[Paquete menoraño.xlsx]Paquete_menoraño1'!$A$9</c:f>
              <c:strCache>
                <c:ptCount val="1"/>
                <c:pt idx="0">
                  <c:v>Niños c/ Supl micronutrientes de acuerdo con su edad</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'D:\FED ICA\Salud\Compromiso S 14\14 mayo\[Paquete menoraño.xlsx]Paquete_menoraño1'!$D$8:$P$8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'D:\FED ICA\Salud\Compromiso S 14\14 mayo\[Paquete menoraño.xlsx]Paquete_menoraño1'!$D$9:$P$9</c:f>
              <c:numCache>
                <c:formatCode>General</c:formatCode>
                <c:ptCount val="13"/>
                <c:pt idx="0">
                  <c:v>2524</c:v>
                </c:pt>
                <c:pt idx="1">
                  <c:v>2657</c:v>
                </c:pt>
                <c:pt idx="2">
                  <c:v>2834</c:v>
                </c:pt>
                <c:pt idx="3">
                  <c:v>2999</c:v>
                </c:pt>
                <c:pt idx="4">
                  <c:v>3137</c:v>
                </c:pt>
                <c:pt idx="5">
                  <c:v>3175</c:v>
                </c:pt>
                <c:pt idx="6">
                  <c:v>3273</c:v>
                </c:pt>
                <c:pt idx="7">
                  <c:v>3258</c:v>
                </c:pt>
                <c:pt idx="8">
                  <c:v>3119</c:v>
                </c:pt>
                <c:pt idx="9">
                  <c:v>2952</c:v>
                </c:pt>
                <c:pt idx="10">
                  <c:v>2770</c:v>
                </c:pt>
                <c:pt idx="11">
                  <c:v>2684</c:v>
                </c:pt>
                <c:pt idx="12">
                  <c:v>2399</c:v>
                </c:pt>
              </c:numCache>
            </c:numRef>
          </c:val>
          <c:smooth val="0"/>
        </c:ser>
        <c:ser>
          <c:idx val="1"/>
          <c:order val="1"/>
          <c:tx>
            <c:strRef>
              <c:f>'D:\FED ICA\Salud\Compromiso S 14\14 mayo\[Paquete menoraño.xlsx]Paquete_menoraño1'!$A$10</c:f>
              <c:strCache>
                <c:ptCount val="1"/>
                <c:pt idx="0">
                  <c:v>Niños c/ atenciones de CRED de acuerdo con su edad</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'D:\FED ICA\Salud\Compromiso S 14\14 mayo\[Paquete menoraño.xlsx]Paquete_menoraño1'!$D$8:$P$8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'D:\FED ICA\Salud\Compromiso S 14\14 mayo\[Paquete menoraño.xlsx]Paquete_menoraño1'!$D$10:$P$10</c:f>
              <c:numCache>
                <c:formatCode>General</c:formatCode>
                <c:ptCount val="13"/>
                <c:pt idx="0">
                  <c:v>335</c:v>
                </c:pt>
                <c:pt idx="1">
                  <c:v>351</c:v>
                </c:pt>
                <c:pt idx="2">
                  <c:v>352</c:v>
                </c:pt>
                <c:pt idx="3">
                  <c:v>380</c:v>
                </c:pt>
                <c:pt idx="4">
                  <c:v>400</c:v>
                </c:pt>
                <c:pt idx="5">
                  <c:v>465</c:v>
                </c:pt>
                <c:pt idx="6">
                  <c:v>517</c:v>
                </c:pt>
                <c:pt idx="7">
                  <c:v>528</c:v>
                </c:pt>
                <c:pt idx="8">
                  <c:v>523</c:v>
                </c:pt>
                <c:pt idx="9">
                  <c:v>527</c:v>
                </c:pt>
                <c:pt idx="10">
                  <c:v>556</c:v>
                </c:pt>
                <c:pt idx="11">
                  <c:v>609</c:v>
                </c:pt>
                <c:pt idx="12">
                  <c:v>612</c:v>
                </c:pt>
              </c:numCache>
            </c:numRef>
          </c:val>
          <c:smooth val="0"/>
        </c:ser>
        <c:ser>
          <c:idx val="2"/>
          <c:order val="2"/>
          <c:tx>
            <c:strRef>
              <c:f>'D:\FED ICA\Salud\Compromiso S 14\14 mayo\[Paquete menoraño.xlsx]Paquete_menoraño1'!$A$11</c:f>
              <c:strCache>
                <c:ptCount val="1"/>
                <c:pt idx="0">
                  <c:v>Niños c/vacuna Neumococo</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'D:\FED ICA\Salud\Compromiso S 14\14 mayo\[Paquete menoraño.xlsx]Paquete_menoraño1'!$D$8:$P$8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'D:\FED ICA\Salud\Compromiso S 14\14 mayo\[Paquete menoraño.xlsx]Paquete_menoraño1'!$D$11:$P$11</c:f>
              <c:numCache>
                <c:formatCode>General</c:formatCode>
                <c:ptCount val="13"/>
                <c:pt idx="0">
                  <c:v>1035</c:v>
                </c:pt>
                <c:pt idx="1">
                  <c:v>1084</c:v>
                </c:pt>
                <c:pt idx="2">
                  <c:v>1110</c:v>
                </c:pt>
                <c:pt idx="3">
                  <c:v>1119</c:v>
                </c:pt>
                <c:pt idx="4">
                  <c:v>1141</c:v>
                </c:pt>
                <c:pt idx="5">
                  <c:v>1191</c:v>
                </c:pt>
                <c:pt idx="6">
                  <c:v>1314</c:v>
                </c:pt>
                <c:pt idx="7">
                  <c:v>1316</c:v>
                </c:pt>
                <c:pt idx="8">
                  <c:v>1212</c:v>
                </c:pt>
                <c:pt idx="9">
                  <c:v>1116</c:v>
                </c:pt>
                <c:pt idx="10">
                  <c:v>1128</c:v>
                </c:pt>
                <c:pt idx="11">
                  <c:v>1191</c:v>
                </c:pt>
                <c:pt idx="12">
                  <c:v>1103</c:v>
                </c:pt>
              </c:numCache>
            </c:numRef>
          </c:val>
          <c:smooth val="0"/>
        </c:ser>
        <c:ser>
          <c:idx val="3"/>
          <c:order val="3"/>
          <c:tx>
            <c:strRef>
              <c:f>'D:\FED ICA\Salud\Compromiso S 14\14 mayo\[Paquete menoraño.xlsx]Paquete_menoraño1'!$A$12</c:f>
              <c:strCache>
                <c:ptCount val="1"/>
                <c:pt idx="0">
                  <c:v>Niños c/vacuna Rotavirus</c:v>
                </c:pt>
              </c:strCache>
            </c:strRef>
          </c:tx>
          <c:dLbls>
            <c:spPr>
              <a:noFill/>
              <a:ln>
                <a:noFill/>
              </a:ln>
              <a:effectLst/>
            </c:spPr>
            <c:txPr>
              <a:bodyPr/>
              <a:lstStyle/>
              <a:p>
                <a:pPr>
                  <a:defRPr sz="900"/>
                </a:pPr>
                <a:endParaRPr lang="es-E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'D:\FED ICA\Salud\Compromiso S 14\14 mayo\[Paquete menoraño.xlsx]Paquete_menoraño1'!$D$8:$P$8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'D:\FED ICA\Salud\Compromiso S 14\14 mayo\[Paquete menoraño.xlsx]Paquete_menoraño1'!$D$12:$P$12</c:f>
              <c:numCache>
                <c:formatCode>General</c:formatCode>
                <c:ptCount val="13"/>
                <c:pt idx="0">
                  <c:v>1039</c:v>
                </c:pt>
                <c:pt idx="1">
                  <c:v>1086</c:v>
                </c:pt>
                <c:pt idx="2">
                  <c:v>1115</c:v>
                </c:pt>
                <c:pt idx="3">
                  <c:v>1134</c:v>
                </c:pt>
                <c:pt idx="4">
                  <c:v>1155</c:v>
                </c:pt>
                <c:pt idx="5">
                  <c:v>1213</c:v>
                </c:pt>
                <c:pt idx="6">
                  <c:v>1311</c:v>
                </c:pt>
                <c:pt idx="7">
                  <c:v>1318</c:v>
                </c:pt>
                <c:pt idx="8">
                  <c:v>1204</c:v>
                </c:pt>
                <c:pt idx="9">
                  <c:v>1110</c:v>
                </c:pt>
                <c:pt idx="10">
                  <c:v>1128</c:v>
                </c:pt>
                <c:pt idx="11">
                  <c:v>1171</c:v>
                </c:pt>
                <c:pt idx="12">
                  <c:v>1077</c:v>
                </c:pt>
              </c:numCache>
            </c:numRef>
          </c:val>
          <c:smooth val="0"/>
        </c:ser>
        <c:ser>
          <c:idx val="4"/>
          <c:order val="4"/>
          <c:tx>
            <c:strRef>
              <c:f>'D:\FED ICA\Salud\Compromiso S 14\14 mayo\[Paquete menoraño.xlsx]Paquete_menoraño1'!$A$13</c:f>
              <c:strCache>
                <c:ptCount val="1"/>
                <c:pt idx="0">
                  <c:v>Niños c/ Dni (Reniec)</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'D:\FED ICA\Salud\Compromiso S 14\14 mayo\[Paquete menoraño.xlsx]Paquete_menoraño1'!$D$8:$P$8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'D:\FED ICA\Salud\Compromiso S 14\14 mayo\[Paquete menoraño.xlsx]Paquete_menoraño1'!$D$13:$P$13</c:f>
              <c:numCache>
                <c:formatCode>General</c:formatCode>
                <c:ptCount val="13"/>
                <c:pt idx="0">
                  <c:v>2957</c:v>
                </c:pt>
                <c:pt idx="1">
                  <c:v>3192</c:v>
                </c:pt>
                <c:pt idx="2">
                  <c:v>3321</c:v>
                </c:pt>
                <c:pt idx="3">
                  <c:v>3480</c:v>
                </c:pt>
                <c:pt idx="4">
                  <c:v>3599</c:v>
                </c:pt>
                <c:pt idx="5">
                  <c:v>3816</c:v>
                </c:pt>
                <c:pt idx="6">
                  <c:v>3936</c:v>
                </c:pt>
                <c:pt idx="7">
                  <c:v>4150</c:v>
                </c:pt>
                <c:pt idx="8">
                  <c:v>4295</c:v>
                </c:pt>
                <c:pt idx="9">
                  <c:v>4138</c:v>
                </c:pt>
                <c:pt idx="10">
                  <c:v>3820</c:v>
                </c:pt>
                <c:pt idx="11">
                  <c:v>3604</c:v>
                </c:pt>
                <c:pt idx="12">
                  <c:v>3324</c:v>
                </c:pt>
              </c:numCache>
            </c:numRef>
          </c:val>
          <c:smooth val="0"/>
        </c:ser>
        <c:ser>
          <c:idx val="5"/>
          <c:order val="5"/>
          <c:tx>
            <c:strRef>
              <c:f>'D:\FED ICA\Salud\Compromiso S 14\14 mayo\[Paquete menoraño.xlsx]Paquete_menoraño1'!$A$14</c:f>
              <c:strCache>
                <c:ptCount val="1"/>
                <c:pt idx="0">
                  <c:v>Niños con criterios FED (5 criterios) </c:v>
                </c:pt>
              </c:strCache>
            </c:strRef>
          </c:tx>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'D:\FED ICA\Salud\Compromiso S 14\14 mayo\[Paquete menoraño.xlsx]Paquete_menoraño1'!$D$8:$P$8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'D:\FED ICA\Salud\Compromiso S 14\14 mayo\[Paquete menoraño.xlsx]Paquete_menoraño1'!$D$14:$P$14</c:f>
              <c:numCache>
                <c:formatCode>General</c:formatCode>
                <c:ptCount val="13"/>
                <c:pt idx="0">
                  <c:v>83</c:v>
                </c:pt>
                <c:pt idx="1">
                  <c:v>88</c:v>
                </c:pt>
                <c:pt idx="2">
                  <c:v>100</c:v>
                </c:pt>
                <c:pt idx="3">
                  <c:v>131</c:v>
                </c:pt>
                <c:pt idx="4">
                  <c:v>146</c:v>
                </c:pt>
                <c:pt idx="5">
                  <c:v>187</c:v>
                </c:pt>
                <c:pt idx="6">
                  <c:v>232</c:v>
                </c:pt>
                <c:pt idx="7">
                  <c:v>250</c:v>
                </c:pt>
                <c:pt idx="8">
                  <c:v>270</c:v>
                </c:pt>
                <c:pt idx="9">
                  <c:v>246</c:v>
                </c:pt>
                <c:pt idx="10">
                  <c:v>226</c:v>
                </c:pt>
                <c:pt idx="11">
                  <c:v>278</c:v>
                </c:pt>
                <c:pt idx="12">
                  <c:v>292</c:v>
                </c:pt>
              </c:numCache>
            </c:numRef>
          </c:val>
          <c:smooth val="0"/>
        </c:ser>
        <c:dLbls>
          <c:showLegendKey val="0"/>
          <c:showVal val="1"/>
          <c:showCatName val="0"/>
          <c:showSerName val="0"/>
          <c:showPercent val="0"/>
          <c:showBubbleSize val="0"/>
        </c:dLbls>
        <c:marker val="1"/>
        <c:smooth val="0"/>
        <c:axId val="137143808"/>
        <c:axId val="137145728"/>
      </c:lineChart>
      <c:catAx>
        <c:axId val="137143808"/>
        <c:scaling>
          <c:orientation val="minMax"/>
        </c:scaling>
        <c:delete val="0"/>
        <c:axPos val="b"/>
        <c:numFmt formatCode="General" sourceLinked="0"/>
        <c:majorTickMark val="none"/>
        <c:minorTickMark val="none"/>
        <c:tickLblPos val="nextTo"/>
        <c:crossAx val="137145728"/>
        <c:crosses val="autoZero"/>
        <c:auto val="1"/>
        <c:lblAlgn val="ctr"/>
        <c:lblOffset val="100"/>
        <c:noMultiLvlLbl val="0"/>
      </c:catAx>
      <c:valAx>
        <c:axId val="137145728"/>
        <c:scaling>
          <c:orientation val="minMax"/>
        </c:scaling>
        <c:delete val="0"/>
        <c:axPos val="l"/>
        <c:majorGridlines/>
        <c:numFmt formatCode="General" sourceLinked="1"/>
        <c:majorTickMark val="none"/>
        <c:minorTickMark val="none"/>
        <c:tickLblPos val="nextTo"/>
        <c:crossAx val="137143808"/>
        <c:crosses val="autoZero"/>
        <c:crossBetween val="between"/>
      </c:valAx>
    </c:plotArea>
    <c:legend>
      <c:legendPos val="b"/>
      <c:layout>
        <c:manualLayout>
          <c:xMode val="edge"/>
          <c:yMode val="edge"/>
          <c:x val="0.17108531010396263"/>
          <c:y val="0.91097987276635473"/>
          <c:w val="0.74448435024016457"/>
          <c:h val="7.4114977387009867E-2"/>
        </c:manualLayout>
      </c:layout>
      <c:overlay val="0"/>
      <c:txPr>
        <a:bodyPr/>
        <a:lstStyle/>
        <a:p>
          <a:pPr>
            <a:defRPr sz="800"/>
          </a:pPr>
          <a:endParaRPr lang="es-ES"/>
        </a:p>
      </c:txPr>
    </c:legend>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'[Gráfico en Microsoft PowerPoint]Proporcion_Paquete_niño&lt;1año'!$A$9</c:f>
              <c:strCache>
                <c:ptCount val="1"/>
                <c:pt idx="0">
                  <c:v>% Niños con Supl de micronutrientes de acuerdo con su edad</c:v>
                </c:pt>
              </c:strCache>
            </c:strRef>
          </c:tx>
          <c:marker>
            <c:symbol val="none"/>
          </c:marker>
          <c:cat>
            <c:strRef>
              <c:f>'[Gráfico en Microsoft PowerPoint]Proporcion_Paquete_niño&lt;1año'!$B$8:$P$8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'[Gráfico en Microsoft PowerPoint]Proporcion_Paquete_niño&lt;1año'!$B$9:$P$9</c:f>
              <c:numCache>
                <c:formatCode>0</c:formatCode>
                <c:ptCount val="13"/>
                <c:pt idx="0">
                  <c:v>69</c:v>
                </c:pt>
                <c:pt idx="1">
                  <c:v>69</c:v>
                </c:pt>
                <c:pt idx="2">
                  <c:v>71</c:v>
                </c:pt>
                <c:pt idx="3">
                  <c:v>73</c:v>
                </c:pt>
                <c:pt idx="4">
                  <c:v>74</c:v>
                </c:pt>
                <c:pt idx="5">
                  <c:v>72</c:v>
                </c:pt>
                <c:pt idx="6">
                  <c:v>72</c:v>
                </c:pt>
                <c:pt idx="7">
                  <c:v>70</c:v>
                </c:pt>
                <c:pt idx="8">
                  <c:v>66</c:v>
                </c:pt>
                <c:pt idx="9">
                  <c:v>63</c:v>
                </c:pt>
                <c:pt idx="10">
                  <c:v>62</c:v>
                </c:pt>
                <c:pt idx="11">
                  <c:v>62</c:v>
                </c:pt>
                <c:pt idx="12">
                  <c:v>60</c:v>
                </c:pt>
              </c:numCache>
            </c:numRef>
          </c:val>
          <c:smooth val="0"/>
        </c:ser>
        <c:ser>
          <c:idx val="1"/>
          <c:order val="1"/>
          <c:tx>
            <c:strRef>
              <c:f>'[Gráfico en Microsoft PowerPoint]Proporcion_Paquete_niño&lt;1año'!$A$10</c:f>
              <c:strCache>
                <c:ptCount val="1"/>
                <c:pt idx="0">
                  <c:v>% Niños  con atenciones de CRED de acuerdo con su edad</c:v>
                </c:pt>
              </c:strCache>
            </c:strRef>
          </c:tx>
          <c:marker>
            <c:symbol val="none"/>
          </c:marker>
          <c:cat>
            <c:strRef>
              <c:f>'[Gráfico en Microsoft PowerPoint]Proporcion_Paquete_niño&lt;1año'!$B$8:$P$8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'[Gráfico en Microsoft PowerPoint]Proporcion_Paquete_niño&lt;1año'!$B$10:$P$10</c:f>
              <c:numCache>
                <c:formatCode>0</c:formatCode>
                <c:ptCount val="13"/>
                <c:pt idx="0">
                  <c:v>9</c:v>
                </c:pt>
                <c:pt idx="1">
                  <c:v>9</c:v>
                </c:pt>
                <c:pt idx="2">
                  <c:v>9</c:v>
                </c:pt>
                <c:pt idx="3">
                  <c:v>9</c:v>
                </c:pt>
                <c:pt idx="4">
                  <c:v>9</c:v>
                </c:pt>
                <c:pt idx="5">
                  <c:v>11</c:v>
                </c:pt>
                <c:pt idx="6">
                  <c:v>11</c:v>
                </c:pt>
                <c:pt idx="7">
                  <c:v>11</c:v>
                </c:pt>
                <c:pt idx="8">
                  <c:v>11</c:v>
                </c:pt>
                <c:pt idx="9">
                  <c:v>11</c:v>
                </c:pt>
                <c:pt idx="10">
                  <c:v>12</c:v>
                </c:pt>
                <c:pt idx="11">
                  <c:v>14</c:v>
                </c:pt>
                <c:pt idx="12">
                  <c:v>15</c:v>
                </c:pt>
              </c:numCache>
            </c:numRef>
          </c:val>
          <c:smooth val="0"/>
        </c:ser>
        <c:ser>
          <c:idx val="2"/>
          <c:order val="2"/>
          <c:tx>
            <c:strRef>
              <c:f>'[Gráfico en Microsoft PowerPoint]Proporcion_Paquete_niño&lt;1año'!$A$11</c:f>
              <c:strCache>
                <c:ptCount val="1"/>
                <c:pt idx="0">
                  <c:v>% Niños con vacunac Neumococo de acuerdo con su edad</c:v>
                </c:pt>
              </c:strCache>
            </c:strRef>
          </c:tx>
          <c:marker>
            <c:symbol val="none"/>
          </c:marker>
          <c:cat>
            <c:strRef>
              <c:f>'[Gráfico en Microsoft PowerPoint]Proporcion_Paquete_niño&lt;1año'!$B$8:$P$8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'[Gráfico en Microsoft PowerPoint]Proporcion_Paquete_niño&lt;1año'!$B$11:$P$11</c:f>
              <c:numCache>
                <c:formatCode>0</c:formatCode>
                <c:ptCount val="13"/>
                <c:pt idx="0">
                  <c:v>28</c:v>
                </c:pt>
                <c:pt idx="1">
                  <c:v>28</c:v>
                </c:pt>
                <c:pt idx="2">
                  <c:v>28</c:v>
                </c:pt>
                <c:pt idx="3">
                  <c:v>27</c:v>
                </c:pt>
                <c:pt idx="4">
                  <c:v>27</c:v>
                </c:pt>
                <c:pt idx="5">
                  <c:v>27</c:v>
                </c:pt>
                <c:pt idx="6">
                  <c:v>29</c:v>
                </c:pt>
                <c:pt idx="7">
                  <c:v>28</c:v>
                </c:pt>
                <c:pt idx="8">
                  <c:v>26</c:v>
                </c:pt>
                <c:pt idx="9">
                  <c:v>24</c:v>
                </c:pt>
                <c:pt idx="10">
                  <c:v>25</c:v>
                </c:pt>
                <c:pt idx="11">
                  <c:v>28</c:v>
                </c:pt>
                <c:pt idx="12">
                  <c:v>27</c:v>
                </c:pt>
              </c:numCache>
            </c:numRef>
          </c:val>
          <c:smooth val="0"/>
        </c:ser>
        <c:ser>
          <c:idx val="3"/>
          <c:order val="3"/>
          <c:tx>
            <c:strRef>
              <c:f>'[Gráfico en Microsoft PowerPoint]Proporcion_Paquete_niño&lt;1año'!$A$12</c:f>
              <c:strCache>
                <c:ptCount val="1"/>
                <c:pt idx="0">
                  <c:v>% Niños con vacunac Rotavirus de acuerdo con su edad</c:v>
                </c:pt>
              </c:strCache>
            </c:strRef>
          </c:tx>
          <c:marker>
            <c:symbol val="none"/>
          </c:marker>
          <c:cat>
            <c:strRef>
              <c:f>'[Gráfico en Microsoft PowerPoint]Proporcion_Paquete_niño&lt;1año'!$B$8:$P$8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'[Gráfico en Microsoft PowerPoint]Proporcion_Paquete_niño&lt;1año'!$B$12:$P$12</c:f>
              <c:numCache>
                <c:formatCode>0</c:formatCode>
                <c:ptCount val="13"/>
                <c:pt idx="0">
                  <c:v>28</c:v>
                </c:pt>
                <c:pt idx="1">
                  <c:v>28</c:v>
                </c:pt>
                <c:pt idx="2">
                  <c:v>28</c:v>
                </c:pt>
                <c:pt idx="3">
                  <c:v>28</c:v>
                </c:pt>
                <c:pt idx="4">
                  <c:v>27</c:v>
                </c:pt>
                <c:pt idx="5">
                  <c:v>28</c:v>
                </c:pt>
                <c:pt idx="6">
                  <c:v>29</c:v>
                </c:pt>
                <c:pt idx="7">
                  <c:v>28</c:v>
                </c:pt>
                <c:pt idx="8">
                  <c:v>26</c:v>
                </c:pt>
                <c:pt idx="9">
                  <c:v>24</c:v>
                </c:pt>
                <c:pt idx="10">
                  <c:v>25</c:v>
                </c:pt>
                <c:pt idx="11">
                  <c:v>27</c:v>
                </c:pt>
                <c:pt idx="12">
                  <c:v>27</c:v>
                </c:pt>
              </c:numCache>
            </c:numRef>
          </c:val>
          <c:smooth val="0"/>
        </c:ser>
        <c:ser>
          <c:idx val="4"/>
          <c:order val="4"/>
          <c:tx>
            <c:strRef>
              <c:f>'[Gráfico en Microsoft PowerPoint]Proporcion_Paquete_niño&lt;1año'!$A$13</c:f>
              <c:strCache>
                <c:ptCount val="1"/>
                <c:pt idx="0">
                  <c:v>% Niños con DNI (Reniec)</c:v>
                </c:pt>
              </c:strCache>
            </c:strRef>
          </c:tx>
          <c:marker>
            <c:symbol val="none"/>
          </c:marker>
          <c:cat>
            <c:strRef>
              <c:f>'[Gráfico en Microsoft PowerPoint]Proporcion_Paquete_niño&lt;1año'!$B$8:$P$8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'[Gráfico en Microsoft PowerPoint]Proporcion_Paquete_niño&lt;1año'!$B$13:$P$13</c:f>
              <c:numCache>
                <c:formatCode>0</c:formatCode>
                <c:ptCount val="13"/>
                <c:pt idx="0">
                  <c:v>80</c:v>
                </c:pt>
                <c:pt idx="1">
                  <c:v>83</c:v>
                </c:pt>
                <c:pt idx="2">
                  <c:v>83</c:v>
                </c:pt>
                <c:pt idx="3">
                  <c:v>85</c:v>
                </c:pt>
                <c:pt idx="4">
                  <c:v>85</c:v>
                </c:pt>
                <c:pt idx="5">
                  <c:v>87</c:v>
                </c:pt>
                <c:pt idx="6">
                  <c:v>86</c:v>
                </c:pt>
                <c:pt idx="7">
                  <c:v>89</c:v>
                </c:pt>
                <c:pt idx="8">
                  <c:v>91</c:v>
                </c:pt>
                <c:pt idx="9">
                  <c:v>89</c:v>
                </c:pt>
                <c:pt idx="10">
                  <c:v>85</c:v>
                </c:pt>
                <c:pt idx="11">
                  <c:v>83</c:v>
                </c:pt>
                <c:pt idx="12">
                  <c:v>83</c:v>
                </c:pt>
              </c:numCache>
            </c:numRef>
          </c:val>
          <c:smooth val="0"/>
        </c:ser>
        <c:ser>
          <c:idx val="5"/>
          <c:order val="5"/>
          <c:tx>
            <c:strRef>
              <c:f>'[Gráfico en Microsoft PowerPoint]Proporcion_Paquete_niño&lt;1año'!$A$14</c:f>
              <c:strCache>
                <c:ptCount val="1"/>
                <c:pt idx="0">
                  <c:v>% Niños con criterios FED (5 criterios)</c:v>
                </c:pt>
              </c:strCache>
            </c:strRef>
          </c:tx>
          <c:marker>
            <c:symbol val="none"/>
          </c:marker>
          <c:cat>
            <c:strRef>
              <c:f>'[Gráfico en Microsoft PowerPoint]Proporcion_Paquete_niño&lt;1año'!$B$8:$P$8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'[Gráfico en Microsoft PowerPoint]Proporcion_Paquete_niño&lt;1año'!$B$14:$P$14</c:f>
              <c:numCache>
                <c:formatCode>0</c:formatCode>
                <c:ptCount val="13"/>
                <c:pt idx="0">
                  <c:v>2</c:v>
                </c:pt>
                <c:pt idx="1">
                  <c:v>2</c:v>
                </c:pt>
                <c:pt idx="2">
                  <c:v>3</c:v>
                </c:pt>
                <c:pt idx="3">
                  <c:v>3</c:v>
                </c:pt>
                <c:pt idx="4">
                  <c:v>3</c:v>
                </c:pt>
                <c:pt idx="5">
                  <c:v>4</c:v>
                </c:pt>
                <c:pt idx="6">
                  <c:v>5</c:v>
                </c:pt>
                <c:pt idx="7">
                  <c:v>5</c:v>
                </c:pt>
                <c:pt idx="8">
                  <c:v>6</c:v>
                </c:pt>
                <c:pt idx="9">
                  <c:v>5</c:v>
                </c:pt>
                <c:pt idx="10">
                  <c:v>5</c:v>
                </c:pt>
                <c:pt idx="11">
                  <c:v>6</c:v>
                </c:pt>
                <c:pt idx="12">
                  <c:v>7</c:v>
                </c:pt>
              </c:numCache>
            </c:numRef>
          </c:val>
          <c:smooth val="0"/>
        </c:ser>
        <c:dLbls>
          <c:dLblPos val="ctr"/>
          <c:showLegendKey val="0"/>
          <c:showVal val="1"/>
          <c:showCatName val="0"/>
          <c:showSerName val="0"/>
          <c:showPercent val="0"/>
          <c:showBubbleSize val="0"/>
        </c:dLbls>
        <c:marker val="1"/>
        <c:smooth val="0"/>
        <c:axId val="70403968"/>
        <c:axId val="70405504"/>
      </c:lineChart>
      <c:catAx>
        <c:axId val="70403968"/>
        <c:scaling>
          <c:orientation val="minMax"/>
        </c:scaling>
        <c:delete val="0"/>
        <c:axPos val="b"/>
        <c:majorTickMark val="out"/>
        <c:minorTickMark val="none"/>
        <c:tickLblPos val="nextTo"/>
        <c:crossAx val="70405504"/>
        <c:crosses val="autoZero"/>
        <c:auto val="1"/>
        <c:lblAlgn val="ctr"/>
        <c:lblOffset val="100"/>
        <c:noMultiLvlLbl val="0"/>
      </c:catAx>
      <c:valAx>
        <c:axId val="70405504"/>
        <c:scaling>
          <c:orientation val="minMax"/>
        </c:scaling>
        <c:delete val="0"/>
        <c:axPos val="l"/>
        <c:majorGridlines/>
        <c:numFmt formatCode="0" sourceLinked="1"/>
        <c:majorTickMark val="out"/>
        <c:minorTickMark val="none"/>
        <c:tickLblPos val="nextTo"/>
        <c:crossAx val="70403968"/>
        <c:crosses val="autoZero"/>
        <c:crossBetween val="between"/>
      </c:valAx>
    </c:plotArea>
    <c:legend>
      <c:legendPos val="b"/>
      <c:layout>
        <c:manualLayout>
          <c:xMode val="edge"/>
          <c:yMode val="edge"/>
          <c:x val="3.6469317556803778E-2"/>
          <c:y val="0.88131601060855491"/>
          <c:w val="0.95746287414398934"/>
          <c:h val="9.0906233306988951E-2"/>
        </c:manualLayout>
      </c:layout>
      <c:overlay val="0"/>
    </c:legend>
    <c:plotVisOnly val="1"/>
    <c:dispBlanksAs val="zero"/>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190964129242155E-2"/>
          <c:y val="2.7335064097496756E-2"/>
          <c:w val="0.93810607640424926"/>
          <c:h val="0.81567068154904698"/>
        </c:manualLayout>
      </c:layout>
      <c:lineChart>
        <c:grouping val="standard"/>
        <c:varyColors val="0"/>
        <c:ser>
          <c:idx val="0"/>
          <c:order val="0"/>
          <c:tx>
            <c:strRef>
              <c:f>'Niños 1 añocon Paquete completo'!$A$9</c:f>
              <c:strCache>
                <c:ptCount val="1"/>
                <c:pt idx="0">
                  <c:v>Niños y Niñas  &lt; 1 año </c:v>
                </c:pt>
              </c:strCache>
            </c:strRef>
          </c:tx>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'Niños 1 añocon Paquete completo'!$B$8:$N$8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'Niños 1 añocon Paquete completo'!$B$9:$N$9</c:f>
              <c:numCache>
                <c:formatCode>0</c:formatCode>
                <c:ptCount val="13"/>
                <c:pt idx="0">
                  <c:v>3681</c:v>
                </c:pt>
                <c:pt idx="1">
                  <c:v>3844</c:v>
                </c:pt>
                <c:pt idx="2">
                  <c:v>3982</c:v>
                </c:pt>
                <c:pt idx="3">
                  <c:v>4111</c:v>
                </c:pt>
                <c:pt idx="4">
                  <c:v>4225</c:v>
                </c:pt>
                <c:pt idx="5">
                  <c:v>4397</c:v>
                </c:pt>
                <c:pt idx="6">
                  <c:v>4552</c:v>
                </c:pt>
                <c:pt idx="7">
                  <c:v>4682</c:v>
                </c:pt>
                <c:pt idx="8">
                  <c:v>4697</c:v>
                </c:pt>
                <c:pt idx="9">
                  <c:v>4659</c:v>
                </c:pt>
                <c:pt idx="10">
                  <c:v>4477</c:v>
                </c:pt>
                <c:pt idx="11">
                  <c:v>4325</c:v>
                </c:pt>
                <c:pt idx="12">
                  <c:v>4023</c:v>
                </c:pt>
              </c:numCache>
            </c:numRef>
          </c:val>
          <c:smooth val="0"/>
        </c:ser>
        <c:ser>
          <c:idx val="1"/>
          <c:order val="1"/>
          <c:tx>
            <c:strRef>
              <c:f>'Niños 1 añocon Paquete completo'!$A$10</c:f>
              <c:strCache>
                <c:ptCount val="1"/>
                <c:pt idx="0">
                  <c:v>Niños  y niñas con criterios FED (5 criterios)</c:v>
                </c:pt>
              </c:strCache>
            </c:strRef>
          </c:tx>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'Niños 1 añocon Paquete completo'!$B$8:$N$8</c:f>
              <c:strCache>
                <c:ptCount val="13"/>
                <c:pt idx="0">
                  <c:v>201503</c:v>
                </c:pt>
                <c:pt idx="1">
                  <c:v>201504</c:v>
                </c:pt>
                <c:pt idx="2">
                  <c:v>201505</c:v>
                </c:pt>
                <c:pt idx="3">
                  <c:v>201506</c:v>
                </c:pt>
                <c:pt idx="4">
                  <c:v>201507</c:v>
                </c:pt>
                <c:pt idx="5">
                  <c:v>201508</c:v>
                </c:pt>
                <c:pt idx="6">
                  <c:v>201509</c:v>
                </c:pt>
                <c:pt idx="7">
                  <c:v>201510</c:v>
                </c:pt>
                <c:pt idx="8">
                  <c:v>201511</c:v>
                </c:pt>
                <c:pt idx="9">
                  <c:v>201512</c:v>
                </c:pt>
                <c:pt idx="10">
                  <c:v>201601</c:v>
                </c:pt>
                <c:pt idx="11">
                  <c:v>201602</c:v>
                </c:pt>
                <c:pt idx="12">
                  <c:v>201603</c:v>
                </c:pt>
              </c:strCache>
            </c:strRef>
          </c:cat>
          <c:val>
            <c:numRef>
              <c:f>'Niños 1 añocon Paquete completo'!$B$10:$N$10</c:f>
              <c:numCache>
                <c:formatCode>0</c:formatCode>
                <c:ptCount val="13"/>
                <c:pt idx="0">
                  <c:v>83</c:v>
                </c:pt>
                <c:pt idx="1">
                  <c:v>88</c:v>
                </c:pt>
                <c:pt idx="2">
                  <c:v>100</c:v>
                </c:pt>
                <c:pt idx="3">
                  <c:v>131</c:v>
                </c:pt>
                <c:pt idx="4">
                  <c:v>146</c:v>
                </c:pt>
                <c:pt idx="5">
                  <c:v>187</c:v>
                </c:pt>
                <c:pt idx="6">
                  <c:v>232</c:v>
                </c:pt>
                <c:pt idx="7">
                  <c:v>250</c:v>
                </c:pt>
                <c:pt idx="8">
                  <c:v>270</c:v>
                </c:pt>
                <c:pt idx="9">
                  <c:v>246</c:v>
                </c:pt>
                <c:pt idx="10">
                  <c:v>226</c:v>
                </c:pt>
                <c:pt idx="11">
                  <c:v>278</c:v>
                </c:pt>
                <c:pt idx="12">
                  <c:v>292</c:v>
                </c:pt>
              </c:numCache>
            </c:numRef>
          </c:val>
          <c:smooth val="0"/>
        </c:ser>
        <c:dLbls>
          <c:showLegendKey val="0"/>
          <c:showVal val="1"/>
          <c:showCatName val="0"/>
          <c:showSerName val="0"/>
          <c:showPercent val="0"/>
          <c:showBubbleSize val="0"/>
        </c:dLbls>
        <c:marker val="1"/>
        <c:smooth val="0"/>
        <c:axId val="72252800"/>
        <c:axId val="78107776"/>
      </c:lineChart>
      <c:catAx>
        <c:axId val="72252800"/>
        <c:scaling>
          <c:orientation val="minMax"/>
        </c:scaling>
        <c:delete val="0"/>
        <c:axPos val="b"/>
        <c:numFmt formatCode="General" sourceLinked="0"/>
        <c:majorTickMark val="out"/>
        <c:minorTickMark val="none"/>
        <c:tickLblPos val="nextTo"/>
        <c:crossAx val="78107776"/>
        <c:crosses val="autoZero"/>
        <c:auto val="1"/>
        <c:lblAlgn val="ctr"/>
        <c:lblOffset val="100"/>
        <c:noMultiLvlLbl val="0"/>
      </c:catAx>
      <c:valAx>
        <c:axId val="78107776"/>
        <c:scaling>
          <c:orientation val="minMax"/>
        </c:scaling>
        <c:delete val="0"/>
        <c:axPos val="l"/>
        <c:majorGridlines/>
        <c:numFmt formatCode="0" sourceLinked="1"/>
        <c:majorTickMark val="out"/>
        <c:minorTickMark val="none"/>
        <c:tickLblPos val="nextTo"/>
        <c:crossAx val="72252800"/>
        <c:crosses val="autoZero"/>
        <c:crossBetween val="between"/>
      </c:valAx>
    </c:plotArea>
    <c:legend>
      <c:legendPos val="b"/>
      <c:layout>
        <c:manualLayout>
          <c:xMode val="edge"/>
          <c:yMode val="edge"/>
          <c:x val="0.25249375225480875"/>
          <c:y val="0.91991667599359139"/>
          <c:w val="0.49501249549038251"/>
          <c:h val="4.280823660073118E-2"/>
        </c:manualLayout>
      </c:layout>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s-PE"/>
          </a:p>
        </p:txBody>
      </p:sp>
      <p:sp>
        <p:nvSpPr>
          <p:cNvPr id="3" name="2 Marcador de fecha"/>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F1FCC75B-86A3-4607-BDDB-E138BD4246EF}" type="datetimeFigureOut">
              <a:rPr lang="es-PE" smtClean="0"/>
              <a:pPr/>
              <a:t>26/05/2016</a:t>
            </a:fld>
            <a:endParaRPr lang="es-PE"/>
          </a:p>
        </p:txBody>
      </p:sp>
      <p:sp>
        <p:nvSpPr>
          <p:cNvPr id="4" name="3 Marcador de pie de página"/>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s-PE"/>
          </a:p>
        </p:txBody>
      </p:sp>
      <p:sp>
        <p:nvSpPr>
          <p:cNvPr id="5" name="4 Marcador de número de diapositiva"/>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2B883E16-4D66-4A53-9550-3480650EAF4D}" type="slidenum">
              <a:rPr lang="es-PE" smtClean="0"/>
              <a:pPr/>
              <a:t>‹Nº›</a:t>
            </a:fld>
            <a:endParaRPr lang="es-PE"/>
          </a:p>
        </p:txBody>
      </p:sp>
    </p:spTree>
    <p:extLst>
      <p:ext uri="{BB962C8B-B14F-4D97-AF65-F5344CB8AC3E}">
        <p14:creationId xmlns:p14="http://schemas.microsoft.com/office/powerpoint/2010/main" val="215062627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A1ADA6E9-D5D9-4AC0-9EF6-FC2E53F8B7E4}" type="datetimeFigureOut">
              <a:rPr lang="es-ES" smtClean="0"/>
              <a:pPr/>
              <a:t>26/05/2016</a:t>
            </a:fld>
            <a:endParaRPr lang="es-E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644E4C61-1ED8-4490-AE01-F4C5BCABEC52}" type="slidenum">
              <a:rPr lang="es-ES" smtClean="0"/>
              <a:pPr/>
              <a:t>‹Nº›</a:t>
            </a:fld>
            <a:endParaRPr lang="es-E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s-E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44E4C61-1ED8-4490-AE01-F4C5BCABEC52}"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9550400" y="274639"/>
            <a:ext cx="22352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644E4C61-1ED8-4490-AE01-F4C5BCABEC52}"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44E4C61-1ED8-4490-AE01-F4C5BCABEC52}" type="slidenum">
              <a:rPr lang="es-ES" smtClean="0"/>
              <a:pPr/>
              <a:t>‹Nº›</a:t>
            </a:fld>
            <a:endParaRPr lang="es-ES"/>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A1ADA6E9-D5D9-4AC0-9EF6-FC2E53F8B7E4}" type="datetimeFigureOut">
              <a:rPr lang="es-ES" smtClean="0"/>
              <a:pPr/>
              <a:t>26/05/2016</a:t>
            </a:fld>
            <a:endParaRPr lang="es-E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644E4C61-1ED8-4490-AE01-F4C5BCABEC52}" type="slidenum">
              <a:rPr lang="es-ES" smtClean="0"/>
              <a:pPr/>
              <a:t>‹Nº›</a:t>
            </a:fld>
            <a:endParaRPr lang="es-E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s-E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44E4C61-1ED8-4490-AE01-F4C5BCABEC52}" type="slidenum">
              <a:rPr lang="es-ES" smtClean="0"/>
              <a:pPr/>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44E4C61-1ED8-4490-AE01-F4C5BCABEC52}" type="slidenum">
              <a:rPr lang="es-ES" smtClean="0"/>
              <a:pPr/>
              <a:t>‹Nº›</a:t>
            </a:fld>
            <a:endParaRPr lang="es-ES"/>
          </a:p>
        </p:txBody>
      </p:sp>
      <p:sp>
        <p:nvSpPr>
          <p:cNvPr id="10" name="Title 9"/>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44E4C61-1ED8-4490-AE01-F4C5BCABEC52}" type="slidenum">
              <a:rPr lang="es-ES" smtClean="0"/>
              <a:pPr/>
              <a:t>‹Nº›</a:t>
            </a:fld>
            <a:endParaRPr lang="es-ES"/>
          </a:p>
        </p:txBody>
      </p:sp>
      <p:sp>
        <p:nvSpPr>
          <p:cNvPr id="6" name="Title 5"/>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44E4C61-1ED8-4490-AE01-F4C5BCABEC52}"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12800" y="304800"/>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644E4C61-1ED8-4490-AE01-F4C5BCABEC52}" type="slidenum">
              <a:rPr lang="es-ES" smtClean="0"/>
              <a:pPr/>
              <a:t>‹Nº›</a:t>
            </a:fld>
            <a:endParaRPr lang="es-E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es-ES"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1ADA6E9-D5D9-4AC0-9EF6-FC2E53F8B7E4}" type="datetimeFigureOut">
              <a:rPr lang="es-ES" smtClean="0"/>
              <a:pPr/>
              <a:t>26/05/2016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44E4C61-1ED8-4490-AE01-F4C5BCABEC52}" type="slidenum">
              <a:rPr lang="es-ES" smtClean="0"/>
              <a:pPr/>
              <a:t>‹Nº›</a:t>
            </a:fld>
            <a:endParaRPr lang="es-E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es-ES" smtClean="0"/>
              <a:t>Haga clic para modificar el estilo de 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03199" y="152400"/>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A1ADA6E9-D5D9-4AC0-9EF6-FC2E53F8B7E4}" type="datetimeFigureOut">
              <a:rPr lang="es-ES" smtClean="0"/>
              <a:pPr/>
              <a:t>26/05/2016</a:t>
            </a:fld>
            <a:endParaRPr lang="es-E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s-E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644E4C61-1ED8-4490-AE01-F4C5BCABEC52}"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0" y="4869884"/>
            <a:ext cx="9144000" cy="1655762"/>
          </a:xfrm>
        </p:spPr>
        <p:txBody>
          <a:bodyPr>
            <a:normAutofit fontScale="85000" lnSpcReduction="10000"/>
          </a:bodyPr>
          <a:lstStyle/>
          <a:p>
            <a:pPr marL="457200" indent="-457200" algn="r">
              <a:buFont typeface="+mj-lt"/>
              <a:buAutoNum type="arabicPeriod"/>
            </a:pPr>
            <a:endParaRPr lang="es-ES" b="1" dirty="0" smtClean="0">
              <a:solidFill>
                <a:srgbClr val="FFC000"/>
              </a:solidFill>
            </a:endParaRPr>
          </a:p>
          <a:p>
            <a:pPr marL="457200" indent="-457200" algn="r">
              <a:buFont typeface="+mj-lt"/>
              <a:buAutoNum type="arabicPeriod"/>
            </a:pPr>
            <a:r>
              <a:rPr lang="es-ES" b="1" dirty="0">
                <a:solidFill>
                  <a:srgbClr val="FFC000"/>
                </a:solidFill>
              </a:rPr>
              <a:t>Reportes de distribución y ejecución presupuestal </a:t>
            </a:r>
          </a:p>
          <a:p>
            <a:pPr marL="457200" indent="-457200" algn="r">
              <a:buFont typeface="+mj-lt"/>
              <a:buAutoNum type="arabicPeriod"/>
            </a:pPr>
            <a:r>
              <a:rPr lang="es-ES" b="1" dirty="0" smtClean="0">
                <a:solidFill>
                  <a:srgbClr val="FFC000"/>
                </a:solidFill>
              </a:rPr>
              <a:t>Reportes sobre metas de cobertura</a:t>
            </a:r>
          </a:p>
          <a:p>
            <a:pPr marL="342900" indent="-342900" algn="r">
              <a:buFontTx/>
              <a:buChar char="-"/>
            </a:pPr>
            <a:endParaRPr lang="es-ES" b="1" dirty="0">
              <a:solidFill>
                <a:srgbClr val="FFC000"/>
              </a:solidFill>
            </a:endParaRPr>
          </a:p>
          <a:p>
            <a:pPr algn="r"/>
            <a:r>
              <a:rPr lang="es-ES" b="1" dirty="0" smtClean="0">
                <a:solidFill>
                  <a:srgbClr val="FFC000"/>
                </a:solidFill>
              </a:rPr>
              <a:t>Departamento de Ica, </a:t>
            </a:r>
          </a:p>
          <a:p>
            <a:pPr algn="r"/>
            <a:r>
              <a:rPr lang="es-ES" b="1" dirty="0" smtClean="0">
                <a:solidFill>
                  <a:srgbClr val="FFC000"/>
                </a:solidFill>
              </a:rPr>
              <a:t>Mayo  2016</a:t>
            </a:r>
            <a:endParaRPr lang="es-ES" b="1" dirty="0">
              <a:solidFill>
                <a:srgbClr val="FFC000"/>
              </a:solidFill>
            </a:endParaRPr>
          </a:p>
        </p:txBody>
      </p:sp>
      <p:sp>
        <p:nvSpPr>
          <p:cNvPr id="2" name="Título 1"/>
          <p:cNvSpPr>
            <a:spLocks noGrp="1"/>
          </p:cNvSpPr>
          <p:nvPr>
            <p:ph type="title"/>
          </p:nvPr>
        </p:nvSpPr>
        <p:spPr>
          <a:xfrm>
            <a:off x="393821" y="2751837"/>
            <a:ext cx="8449101" cy="1782763"/>
          </a:xfrm>
        </p:spPr>
        <p:txBody>
          <a:bodyPr>
            <a:noAutofit/>
          </a:bodyPr>
          <a:lstStyle/>
          <a:p>
            <a:r>
              <a:rPr lang="es-ES" sz="3200" b="1" i="1" dirty="0" smtClean="0">
                <a:solidFill>
                  <a:srgbClr val="FFC000"/>
                </a:solidFill>
                <a:effectLst>
                  <a:outerShdw blurRad="38100" dist="38100" dir="2700000" algn="tl">
                    <a:srgbClr val="000000">
                      <a:alpha val="43137"/>
                    </a:srgbClr>
                  </a:outerShdw>
                </a:effectLst>
              </a:rPr>
              <a:t>SII-14: Implementación regional de herramientas para el seguimiento de compromisos de gestión y metas de cobertura</a:t>
            </a:r>
            <a:endParaRPr lang="es-ES" sz="3200" b="1" i="1" dirty="0">
              <a:solidFill>
                <a:srgbClr val="FFC000"/>
              </a:solidFill>
              <a:effectLst>
                <a:outerShdw blurRad="38100" dist="38100" dir="2700000" algn="tl">
                  <a:srgbClr val="000000">
                    <a:alpha val="43137"/>
                  </a:srgbClr>
                </a:outerShdw>
              </a:effectLst>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40535" y="571345"/>
            <a:ext cx="2592482" cy="2324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481" r="4371"/>
          <a:stretch/>
        </p:blipFill>
        <p:spPr bwMode="auto">
          <a:xfrm>
            <a:off x="9464648" y="3643219"/>
            <a:ext cx="2386853" cy="2175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9975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198" y="348488"/>
            <a:ext cx="9933711" cy="1099312"/>
          </a:xfrm>
        </p:spPr>
        <p:txBody>
          <a:bodyPr>
            <a:noAutofit/>
          </a:bodyPr>
          <a:lstStyle/>
          <a:p>
            <a:pPr lvl="0" algn="just"/>
            <a:r>
              <a:rPr lang="es-PE" sz="1400" b="1" dirty="0">
                <a:solidFill>
                  <a:srgbClr val="FFC000"/>
                </a:solidFill>
                <a:latin typeface="Candara" panose="020E0502030303020204" pitchFamily="34" charset="0"/>
              </a:rPr>
              <a:t>Número de mujeres con parto institucional afiliadas al SIS de los distritos de quintiles de pobreza 1 y 2 del departamento que durante su embarazo tuvieron 4 exámenes auxiliares (examen completo de orina, hemoglobina/ hematocrito, tamizaje VIH, sífilis) y cuatro controles prenatales con suplemento de hierro y ácido </a:t>
            </a:r>
            <a:r>
              <a:rPr lang="es-PE" sz="1400" b="1" dirty="0" smtClean="0">
                <a:solidFill>
                  <a:srgbClr val="FFC000"/>
                </a:solidFill>
                <a:latin typeface="Candara" panose="020E0502030303020204" pitchFamily="34" charset="0"/>
              </a:rPr>
              <a:t>fólico – </a:t>
            </a:r>
            <a:br>
              <a:rPr lang="es-PE" sz="1400" b="1" dirty="0" smtClean="0">
                <a:solidFill>
                  <a:srgbClr val="FFC000"/>
                </a:solidFill>
                <a:latin typeface="Candara" panose="020E0502030303020204" pitchFamily="34" charset="0"/>
              </a:rPr>
            </a:br>
            <a:r>
              <a:rPr lang="es-ES" sz="1400" b="1" dirty="0" smtClean="0">
                <a:solidFill>
                  <a:srgbClr val="FFC000"/>
                </a:solidFill>
              </a:rPr>
              <a:t>Ámbito </a:t>
            </a:r>
            <a:r>
              <a:rPr lang="es-ES" sz="1400" b="1" dirty="0">
                <a:solidFill>
                  <a:srgbClr val="FFC000"/>
                </a:solidFill>
              </a:rPr>
              <a:t>FED –Región </a:t>
            </a:r>
            <a:r>
              <a:rPr lang="es-ES" sz="1400" b="1" dirty="0" smtClean="0">
                <a:solidFill>
                  <a:srgbClr val="FFC000"/>
                </a:solidFill>
              </a:rPr>
              <a:t>Ica</a:t>
            </a:r>
            <a:br>
              <a:rPr lang="es-ES" sz="1400" b="1" dirty="0" smtClean="0">
                <a:solidFill>
                  <a:srgbClr val="FFC000"/>
                </a:solidFill>
              </a:rPr>
            </a:br>
            <a:endParaRPr lang="es-ES" sz="1400" b="1" dirty="0">
              <a:solidFill>
                <a:srgbClr val="FFC000"/>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924" y="233362"/>
            <a:ext cx="1579563"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1 Gráfico"/>
          <p:cNvGraphicFramePr>
            <a:graphicFrameLocks/>
          </p:cNvGraphicFramePr>
          <p:nvPr>
            <p:extLst>
              <p:ext uri="{D42A27DB-BD31-4B8C-83A1-F6EECF244321}">
                <p14:modId xmlns:p14="http://schemas.microsoft.com/office/powerpoint/2010/main" val="3625733592"/>
              </p:ext>
            </p:extLst>
          </p:nvPr>
        </p:nvGraphicFramePr>
        <p:xfrm>
          <a:off x="655093" y="1562099"/>
          <a:ext cx="10904561" cy="4933089"/>
        </p:xfrm>
        <a:graphic>
          <a:graphicData uri="http://schemas.openxmlformats.org/drawingml/2006/chart">
            <c:chart xmlns:c="http://schemas.openxmlformats.org/drawingml/2006/chart" xmlns:r="http://schemas.openxmlformats.org/officeDocument/2006/relationships" r:id="rId3"/>
          </a:graphicData>
        </a:graphic>
      </p:graphicFrame>
      <p:sp>
        <p:nvSpPr>
          <p:cNvPr id="7" name="1 CuadroTexto"/>
          <p:cNvSpPr txBox="1"/>
          <p:nvPr/>
        </p:nvSpPr>
        <p:spPr>
          <a:xfrm>
            <a:off x="150125" y="6347228"/>
            <a:ext cx="4750676" cy="3906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S" sz="900" dirty="0" smtClean="0"/>
              <a:t>Fuente</a:t>
            </a:r>
            <a:r>
              <a:rPr lang="es-ES" sz="900" dirty="0"/>
              <a:t> </a:t>
            </a:r>
            <a:r>
              <a:rPr lang="es-ES" sz="900" dirty="0" smtClean="0"/>
              <a:t> </a:t>
            </a:r>
            <a:r>
              <a:rPr lang="es-ES" sz="900" baseline="0" dirty="0" smtClean="0"/>
              <a:t>Cubo</a:t>
            </a:r>
            <a:r>
              <a:rPr lang="es-ES" sz="900" baseline="0" dirty="0"/>
              <a:t>: </a:t>
            </a:r>
            <a:r>
              <a:rPr lang="es-ES" sz="900" baseline="0" dirty="0" smtClean="0"/>
              <a:t>03gestt</a:t>
            </a:r>
            <a:r>
              <a:rPr lang="es-ES" sz="900" dirty="0" smtClean="0"/>
              <a:t> 02_apn 20163</a:t>
            </a:r>
            <a:endParaRPr lang="es-ES" sz="900" baseline="0" dirty="0"/>
          </a:p>
          <a:p>
            <a:r>
              <a:rPr lang="es-ES" sz="900" baseline="0" dirty="0"/>
              <a:t>Procesado: </a:t>
            </a:r>
            <a:r>
              <a:rPr lang="es-ES" sz="900" dirty="0"/>
              <a:t> </a:t>
            </a:r>
            <a:r>
              <a:rPr lang="es-ES" sz="900" dirty="0" smtClean="0"/>
              <a:t>Mayo  </a:t>
            </a:r>
            <a:r>
              <a:rPr lang="es-ES" sz="900" baseline="0" dirty="0" smtClean="0"/>
              <a:t>2016</a:t>
            </a:r>
            <a:endParaRPr lang="es-ES" sz="900" dirty="0"/>
          </a:p>
        </p:txBody>
      </p:sp>
    </p:spTree>
    <p:extLst>
      <p:ext uri="{BB962C8B-B14F-4D97-AF65-F5344CB8AC3E}">
        <p14:creationId xmlns:p14="http://schemas.microsoft.com/office/powerpoint/2010/main" val="37020129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433119" y="1840675"/>
            <a:ext cx="10972800" cy="3878448"/>
          </a:xfrm>
        </p:spPr>
        <p:txBody>
          <a:bodyPr>
            <a:normAutofit/>
          </a:bodyPr>
          <a:lstStyle/>
          <a:p>
            <a:pPr marL="0" indent="0" algn="just">
              <a:buNone/>
            </a:pPr>
            <a:endParaRPr lang="es-PE" sz="1600" dirty="0" smtClean="0">
              <a:solidFill>
                <a:schemeClr val="accent2"/>
              </a:solidFill>
              <a:latin typeface="Arial" panose="020B0604020202020204" pitchFamily="34" charset="0"/>
              <a:cs typeface="Arial" panose="020B0604020202020204" pitchFamily="34" charset="0"/>
            </a:endParaRPr>
          </a:p>
          <a:p>
            <a:pPr marL="342900" indent="-342900" algn="just"/>
            <a:r>
              <a:rPr lang="es-PE" sz="1600" dirty="0">
                <a:solidFill>
                  <a:schemeClr val="accent5"/>
                </a:solidFill>
                <a:latin typeface="Arial" panose="020B0604020202020204" pitchFamily="34" charset="0"/>
                <a:cs typeface="Arial" panose="020B0604020202020204" pitchFamily="34" charset="0"/>
              </a:rPr>
              <a:t>El grafico observamos el comportamiento de la cobertura de gestantes con paquete de atención integral (parto institucional que recibieron  cuatro atenciones con hierro y acido fólico y realizaron las pruebas de laboratorio en  el I trimestre del embarazo  en relación a los partos atendidos encontramos un incremento considerable en las coberturas  llegando a duplicarse entre el periodo de enero a diciembre del 2015, es decir de 17 a 34 gestantes con paquete integrado de atención, manteniéndose  durante los primeros meses del 2016.</a:t>
            </a:r>
          </a:p>
          <a:p>
            <a:pPr marL="342900" indent="-342900" algn="just"/>
            <a:endParaRPr lang="es-PE" sz="1600" dirty="0">
              <a:solidFill>
                <a:schemeClr val="accent5"/>
              </a:solidFill>
              <a:latin typeface="Arial" panose="020B0604020202020204" pitchFamily="34" charset="0"/>
              <a:cs typeface="Arial" panose="020B0604020202020204" pitchFamily="34" charset="0"/>
            </a:endParaRPr>
          </a:p>
          <a:p>
            <a:pPr marL="0" indent="0" algn="just">
              <a:buNone/>
            </a:pPr>
            <a:r>
              <a:rPr lang="es-PE" sz="1600" dirty="0">
                <a:solidFill>
                  <a:schemeClr val="accent5"/>
                </a:solidFill>
                <a:latin typeface="Arial" panose="020B0604020202020204" pitchFamily="34" charset="0"/>
                <a:cs typeface="Arial" panose="020B0604020202020204" pitchFamily="34" charset="0"/>
              </a:rPr>
              <a:t> </a:t>
            </a:r>
            <a:endParaRPr lang="es-ES" sz="1600" dirty="0">
              <a:solidFill>
                <a:schemeClr val="accent5"/>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38" y="93663"/>
            <a:ext cx="1584325"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7829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801159" y="1258416"/>
            <a:ext cx="5934964" cy="756745"/>
          </a:xfrm>
        </p:spPr>
        <p:txBody>
          <a:bodyPr>
            <a:normAutofit fontScale="90000"/>
          </a:bodyPr>
          <a:lstStyle/>
          <a:p>
            <a:r>
              <a:rPr lang="es-ES" sz="4800" dirty="0" smtClean="0"/>
              <a:t>PAQUETE NIÑO</a:t>
            </a:r>
            <a:endParaRPr lang="es-ES" sz="48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2351" y="2327889"/>
            <a:ext cx="3264598" cy="2445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434" r="11619"/>
          <a:stretch/>
        </p:blipFill>
        <p:spPr bwMode="auto">
          <a:xfrm>
            <a:off x="4002795" y="3836905"/>
            <a:ext cx="3531692" cy="2594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6681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755665" y="119063"/>
            <a:ext cx="10084237" cy="1019752"/>
          </a:xfrm>
        </p:spPr>
        <p:txBody>
          <a:bodyPr>
            <a:noAutofit/>
          </a:bodyPr>
          <a:lstStyle/>
          <a:p>
            <a:pPr algn="ctr"/>
            <a:r>
              <a:rPr lang="es-ES" sz="1800" b="1" dirty="0" smtClean="0">
                <a:solidFill>
                  <a:srgbClr val="FFC000"/>
                </a:solidFill>
              </a:rPr>
              <a:t>Número de Niñas y Niños con CRED de acuerdo a su edad, Vacuna Rotavirus y Neumococo y suplementación con </a:t>
            </a:r>
            <a:r>
              <a:rPr lang="es-ES" sz="1800" b="1" dirty="0">
                <a:solidFill>
                  <a:srgbClr val="FFC000"/>
                </a:solidFill>
              </a:rPr>
              <a:t>micronutrientes de acuerdo a su edad </a:t>
            </a:r>
            <a:r>
              <a:rPr lang="es-ES" sz="1800" b="1" dirty="0" smtClean="0">
                <a:solidFill>
                  <a:srgbClr val="FFC000"/>
                </a:solidFill>
              </a:rPr>
              <a:t> y DNI en niños menores  de 1 año</a:t>
            </a:r>
            <a:endParaRPr lang="es-ES" sz="1800" dirty="0">
              <a:solidFill>
                <a:srgbClr val="FFC000"/>
              </a:solidFill>
            </a:endParaRPr>
          </a:p>
        </p:txBody>
      </p:sp>
      <p:sp>
        <p:nvSpPr>
          <p:cNvPr id="6" name="1 CuadroTexto"/>
          <p:cNvSpPr txBox="1"/>
          <p:nvPr/>
        </p:nvSpPr>
        <p:spPr>
          <a:xfrm>
            <a:off x="245660" y="6347228"/>
            <a:ext cx="4750676" cy="3906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S" sz="900" dirty="0" smtClean="0"/>
              <a:t>Fuente</a:t>
            </a:r>
            <a:r>
              <a:rPr lang="es-ES" sz="900" dirty="0"/>
              <a:t> </a:t>
            </a:r>
            <a:r>
              <a:rPr lang="es-ES" sz="900" dirty="0" smtClean="0"/>
              <a:t> </a:t>
            </a:r>
            <a:r>
              <a:rPr lang="es-ES" sz="900" baseline="0" dirty="0" smtClean="0"/>
              <a:t>Cubo</a:t>
            </a:r>
            <a:r>
              <a:rPr lang="es-ES" sz="900" baseline="0" dirty="0"/>
              <a:t>: </a:t>
            </a:r>
            <a:r>
              <a:rPr lang="es-ES" sz="900" baseline="0" dirty="0" smtClean="0"/>
              <a:t>05Infant_201603o</a:t>
            </a:r>
            <a:endParaRPr lang="es-ES" sz="900" baseline="0" dirty="0"/>
          </a:p>
          <a:p>
            <a:r>
              <a:rPr lang="es-ES" sz="900" baseline="0" dirty="0"/>
              <a:t>Procesado: </a:t>
            </a:r>
            <a:r>
              <a:rPr lang="es-ES" sz="900" dirty="0"/>
              <a:t> </a:t>
            </a:r>
            <a:r>
              <a:rPr lang="es-ES" sz="900" dirty="0" smtClean="0"/>
              <a:t>Mayo  </a:t>
            </a:r>
            <a:r>
              <a:rPr lang="es-ES" sz="900" baseline="0" dirty="0" smtClean="0"/>
              <a:t>2016</a:t>
            </a:r>
            <a:endParaRPr lang="es-ES" sz="900"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9063"/>
            <a:ext cx="1584325"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2 Gráfico"/>
          <p:cNvGraphicFramePr>
            <a:graphicFrameLocks/>
          </p:cNvGraphicFramePr>
          <p:nvPr>
            <p:extLst>
              <p:ext uri="{D42A27DB-BD31-4B8C-83A1-F6EECF244321}">
                <p14:modId xmlns:p14="http://schemas.microsoft.com/office/powerpoint/2010/main" val="151607548"/>
              </p:ext>
            </p:extLst>
          </p:nvPr>
        </p:nvGraphicFramePr>
        <p:xfrm>
          <a:off x="290945" y="1745673"/>
          <a:ext cx="11578101" cy="5112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548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p:cNvSpPr>
            <a:spLocks noGrp="1"/>
          </p:cNvSpPr>
          <p:nvPr>
            <p:ph type="title"/>
          </p:nvPr>
        </p:nvSpPr>
        <p:spPr>
          <a:xfrm>
            <a:off x="1665027" y="514615"/>
            <a:ext cx="9770660" cy="792935"/>
          </a:xfrm>
        </p:spPr>
        <p:txBody>
          <a:bodyPr>
            <a:noAutofit/>
          </a:bodyPr>
          <a:lstStyle/>
          <a:p>
            <a:pPr algn="just"/>
            <a:r>
              <a:rPr lang="es-ES" sz="2000" b="1" dirty="0" smtClean="0">
                <a:solidFill>
                  <a:srgbClr val="FFC000"/>
                </a:solidFill>
              </a:rPr>
              <a:t>Proporción </a:t>
            </a:r>
            <a:r>
              <a:rPr lang="es-ES" sz="2000" b="1" dirty="0">
                <a:solidFill>
                  <a:srgbClr val="FFC000"/>
                </a:solidFill>
              </a:rPr>
              <a:t>de Niñas y Niños con CRED de acuerdo a su edad, Vacuna Rotavirus y Neumococo y suplementación con micronutrientes de acuerdo a su edad  y DNI en niños menores  de 1 año</a:t>
            </a:r>
            <a:endParaRPr lang="es-ES" sz="2000" dirty="0">
              <a:solidFill>
                <a:srgbClr val="FFC000"/>
              </a:solidFill>
            </a:endParaRPr>
          </a:p>
        </p:txBody>
      </p:sp>
      <p:sp>
        <p:nvSpPr>
          <p:cNvPr id="9" name="1 CuadroTexto"/>
          <p:cNvSpPr txBox="1"/>
          <p:nvPr/>
        </p:nvSpPr>
        <p:spPr>
          <a:xfrm>
            <a:off x="123361" y="6514497"/>
            <a:ext cx="4750676" cy="3906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S" sz="900" dirty="0" smtClean="0"/>
              <a:t>Fuente</a:t>
            </a:r>
            <a:r>
              <a:rPr lang="es-ES" sz="900" dirty="0"/>
              <a:t> </a:t>
            </a:r>
            <a:r>
              <a:rPr lang="es-ES" sz="900" dirty="0" smtClean="0"/>
              <a:t> </a:t>
            </a:r>
            <a:r>
              <a:rPr lang="es-ES" sz="900" baseline="0" dirty="0" smtClean="0"/>
              <a:t>Cubo</a:t>
            </a:r>
            <a:r>
              <a:rPr lang="es-ES" sz="900" baseline="0" dirty="0"/>
              <a:t>: </a:t>
            </a:r>
            <a:r>
              <a:rPr lang="es-ES" sz="900" baseline="0" dirty="0" smtClean="0"/>
              <a:t>05Infant_201603o</a:t>
            </a:r>
            <a:endParaRPr lang="es-ES" sz="900" baseline="0" dirty="0"/>
          </a:p>
          <a:p>
            <a:r>
              <a:rPr lang="es-ES" sz="900" baseline="0" dirty="0"/>
              <a:t>Procesado: </a:t>
            </a:r>
            <a:r>
              <a:rPr lang="es-ES" sz="900" dirty="0"/>
              <a:t> </a:t>
            </a:r>
            <a:r>
              <a:rPr lang="es-ES" sz="900" dirty="0" smtClean="0"/>
              <a:t>Mayo  </a:t>
            </a:r>
            <a:r>
              <a:rPr lang="es-ES" sz="900" baseline="0" dirty="0" smtClean="0"/>
              <a:t>2016</a:t>
            </a:r>
            <a:endParaRPr lang="es-ES" sz="900" dirty="0"/>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9063"/>
            <a:ext cx="1584325"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3 Gráfico"/>
          <p:cNvGraphicFramePr>
            <a:graphicFrameLocks/>
          </p:cNvGraphicFramePr>
          <p:nvPr>
            <p:extLst>
              <p:ext uri="{D42A27DB-BD31-4B8C-83A1-F6EECF244321}">
                <p14:modId xmlns:p14="http://schemas.microsoft.com/office/powerpoint/2010/main" val="3472537171"/>
              </p:ext>
            </p:extLst>
          </p:nvPr>
        </p:nvGraphicFramePr>
        <p:xfrm>
          <a:off x="593766" y="1557338"/>
          <a:ext cx="11388437" cy="51219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8771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10639" y="1906450"/>
            <a:ext cx="11305310" cy="4539704"/>
          </a:xfrm>
          <a:prstGeom prst="rect">
            <a:avLst/>
          </a:prstGeom>
          <a:noFill/>
        </p:spPr>
        <p:txBody>
          <a:bodyPr wrap="square" rtlCol="0">
            <a:spAutoFit/>
          </a:bodyPr>
          <a:lstStyle/>
          <a:p>
            <a:pPr algn="just"/>
            <a:r>
              <a:rPr lang="es-PE" sz="1700" dirty="0" smtClean="0">
                <a:solidFill>
                  <a:schemeClr val="accent5"/>
                </a:solidFill>
                <a:latin typeface="Arial" panose="020B0604020202020204" pitchFamily="34" charset="0"/>
                <a:cs typeface="Arial" panose="020B0604020202020204" pitchFamily="34" charset="0"/>
              </a:rPr>
              <a:t>El grafico podemos observar  los criterios que conforman el paquete de atención integral en niños y niñas menores de 1 año, en donde reciben las atenciones  </a:t>
            </a:r>
            <a:r>
              <a:rPr lang="es-PE" sz="1700" dirty="0">
                <a:solidFill>
                  <a:schemeClr val="accent5"/>
                </a:solidFill>
                <a:latin typeface="Arial" panose="020B0604020202020204" pitchFamily="34" charset="0"/>
                <a:cs typeface="Arial" panose="020B0604020202020204" pitchFamily="34" charset="0"/>
              </a:rPr>
              <a:t>de </a:t>
            </a:r>
            <a:r>
              <a:rPr lang="es-PE" sz="1700" dirty="0" smtClean="0">
                <a:solidFill>
                  <a:schemeClr val="accent5"/>
                </a:solidFill>
                <a:latin typeface="Arial" panose="020B0604020202020204" pitchFamily="34" charset="0"/>
                <a:cs typeface="Arial" panose="020B0604020202020204" pitchFamily="34" charset="0"/>
              </a:rPr>
              <a:t>crecimiento y desarrollo - </a:t>
            </a:r>
            <a:r>
              <a:rPr lang="es-ES" sz="1700" dirty="0" smtClean="0">
                <a:solidFill>
                  <a:schemeClr val="accent5"/>
                </a:solidFill>
                <a:latin typeface="Arial" panose="020B0604020202020204" pitchFamily="34" charset="0"/>
                <a:cs typeface="Arial" panose="020B0604020202020204" pitchFamily="34" charset="0"/>
              </a:rPr>
              <a:t>CRED </a:t>
            </a:r>
            <a:r>
              <a:rPr lang="es-ES" sz="1700" dirty="0">
                <a:solidFill>
                  <a:schemeClr val="accent5"/>
                </a:solidFill>
                <a:latin typeface="Arial" panose="020B0604020202020204" pitchFamily="34" charset="0"/>
                <a:cs typeface="Arial" panose="020B0604020202020204" pitchFamily="34" charset="0"/>
              </a:rPr>
              <a:t>de acuerdo a la edad, las vacunas de  Rotavirus y Neumococo, suplementación con micronutrientes (MN)  y cuenta con DNI, como observamos cada uno de ellos muestra un comportamiento diferenciado. </a:t>
            </a:r>
            <a:r>
              <a:rPr lang="es-PE" sz="1700" dirty="0">
                <a:solidFill>
                  <a:schemeClr val="accent5"/>
                </a:solidFill>
                <a:latin typeface="Arial" panose="020B0604020202020204" pitchFamily="34" charset="0"/>
                <a:cs typeface="Arial" panose="020B0604020202020204" pitchFamily="34" charset="0"/>
              </a:rPr>
              <a:t> Durante este periodo encontramos un incremento sostenido en las coberturas considerable a lo largo del año, llegando a triplicar las atenciones de 83 a 246 durante el año 2015, en lo que va del año continua incrementándose.</a:t>
            </a:r>
          </a:p>
          <a:p>
            <a:pPr algn="just"/>
            <a:endParaRPr lang="es-PE" sz="1700" dirty="0">
              <a:solidFill>
                <a:schemeClr val="accent5"/>
              </a:solidFill>
              <a:latin typeface="Arial" panose="020B0604020202020204" pitchFamily="34" charset="0"/>
              <a:cs typeface="Arial" panose="020B0604020202020204" pitchFamily="34" charset="0"/>
            </a:endParaRPr>
          </a:p>
          <a:p>
            <a:pPr algn="just"/>
            <a:r>
              <a:rPr lang="es-PE" sz="1700" dirty="0">
                <a:solidFill>
                  <a:schemeClr val="accent5"/>
                </a:solidFill>
                <a:latin typeface="Arial" panose="020B0604020202020204" pitchFamily="34" charset="0"/>
                <a:cs typeface="Arial" panose="020B0604020202020204" pitchFamily="34" charset="0"/>
              </a:rPr>
              <a:t>Como se observa las coberturas de niños y niñas menores de un año de los quintiles más pobres  con CRED completo para la edad todavía se tienen  que realizar trabajo más sostenido con la participación activa con la población para poner en relevancia la importancia de identificar tempranamente la anemia y la desnutrición crónica infantil.</a:t>
            </a:r>
          </a:p>
          <a:p>
            <a:pPr algn="just"/>
            <a:endParaRPr lang="es-PE" sz="1700" dirty="0">
              <a:solidFill>
                <a:schemeClr val="accent5"/>
              </a:solidFill>
              <a:latin typeface="Arial" panose="020B0604020202020204" pitchFamily="34" charset="0"/>
              <a:cs typeface="Arial" panose="020B0604020202020204" pitchFamily="34" charset="0"/>
            </a:endParaRPr>
          </a:p>
          <a:p>
            <a:pPr algn="just"/>
            <a:r>
              <a:rPr lang="es-PE" sz="1700" dirty="0">
                <a:solidFill>
                  <a:schemeClr val="accent5"/>
                </a:solidFill>
                <a:latin typeface="Arial" panose="020B0604020202020204" pitchFamily="34" charset="0"/>
                <a:cs typeface="Arial" panose="020B0604020202020204" pitchFamily="34" charset="0"/>
              </a:rPr>
              <a:t>Las coberturas permiten evidenciar las mejoras en los procesos de planificación, programación que viene realizando el Gobierno Regional que permiten priorizar la disponibilidad de equipos, insumos, medicamentos, la disponibilidad de recursos humanos necesarios en los establecimientos de salud para brindar una atención de calidad y con oportunidad que permitan cerrar las brechas de accesibilidad.</a:t>
            </a:r>
          </a:p>
          <a:p>
            <a:pPr algn="just"/>
            <a:endParaRPr lang="es-ES" sz="1700" dirty="0" smtClean="0">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324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828799" y="415347"/>
            <a:ext cx="9744501" cy="601230"/>
          </a:xfrm>
        </p:spPr>
        <p:txBody>
          <a:bodyPr>
            <a:noAutofit/>
          </a:bodyPr>
          <a:lstStyle/>
          <a:p>
            <a:r>
              <a:rPr lang="es-PE" sz="2400" b="1" i="0" u="none" strike="noStrike" cap="none" baseline="0" dirty="0" smtClean="0">
                <a:solidFill>
                  <a:srgbClr val="FFC000"/>
                </a:solidFill>
                <a:effectLst/>
              </a:rPr>
              <a:t>Número de menores de 12 meses afiliados al SIS de Distritos de quintiles 1 y 2, que reciben paquete completo.</a:t>
            </a:r>
            <a:br>
              <a:rPr lang="es-PE" sz="2400" b="1" i="0" u="none" strike="noStrike" cap="none" baseline="0" dirty="0" smtClean="0">
                <a:solidFill>
                  <a:srgbClr val="FFC000"/>
                </a:solidFill>
                <a:effectLst/>
              </a:rPr>
            </a:br>
            <a:r>
              <a:rPr lang="es-ES" sz="2400" b="1" dirty="0">
                <a:solidFill>
                  <a:srgbClr val="FFC000"/>
                </a:solidFill>
              </a:rPr>
              <a:t>Ámbito FED –Región Ica</a:t>
            </a:r>
            <a:endParaRPr lang="es-ES" sz="2400" dirty="0">
              <a:solidFill>
                <a:srgbClr val="FFC000"/>
              </a:solidFill>
            </a:endParaRPr>
          </a:p>
        </p:txBody>
      </p:sp>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62" y="0"/>
            <a:ext cx="158432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1 CuadroTexto"/>
          <p:cNvSpPr txBox="1"/>
          <p:nvPr/>
        </p:nvSpPr>
        <p:spPr>
          <a:xfrm>
            <a:off x="218364" y="6347228"/>
            <a:ext cx="4750676" cy="3906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S" sz="900" dirty="0" smtClean="0"/>
              <a:t>Fuente</a:t>
            </a:r>
            <a:r>
              <a:rPr lang="es-ES" sz="900" dirty="0"/>
              <a:t> </a:t>
            </a:r>
            <a:r>
              <a:rPr lang="es-ES" sz="900" dirty="0" smtClean="0"/>
              <a:t> </a:t>
            </a:r>
            <a:r>
              <a:rPr lang="es-ES" sz="900" baseline="0" dirty="0" smtClean="0"/>
              <a:t>Cubo</a:t>
            </a:r>
            <a:r>
              <a:rPr lang="es-ES" sz="900" baseline="0" dirty="0"/>
              <a:t>: </a:t>
            </a:r>
            <a:r>
              <a:rPr lang="es-ES" sz="900" baseline="0" dirty="0" smtClean="0"/>
              <a:t>05Infant_201603o</a:t>
            </a:r>
            <a:endParaRPr lang="es-ES" sz="900" baseline="0" dirty="0"/>
          </a:p>
          <a:p>
            <a:r>
              <a:rPr lang="es-ES" sz="900" baseline="0" dirty="0"/>
              <a:t>Procesado: </a:t>
            </a:r>
            <a:r>
              <a:rPr lang="es-ES" sz="900" dirty="0"/>
              <a:t> </a:t>
            </a:r>
            <a:r>
              <a:rPr lang="es-ES" sz="900" dirty="0" smtClean="0"/>
              <a:t>Mayo  </a:t>
            </a:r>
            <a:r>
              <a:rPr lang="es-ES" sz="900" baseline="0" dirty="0" smtClean="0"/>
              <a:t>2016</a:t>
            </a:r>
            <a:endParaRPr lang="es-ES" sz="900" dirty="0"/>
          </a:p>
        </p:txBody>
      </p:sp>
      <p:graphicFrame>
        <p:nvGraphicFramePr>
          <p:cNvPr id="8" name="1 Gráfico"/>
          <p:cNvGraphicFramePr>
            <a:graphicFrameLocks/>
          </p:cNvGraphicFramePr>
          <p:nvPr>
            <p:extLst>
              <p:ext uri="{D42A27DB-BD31-4B8C-83A1-F6EECF244321}">
                <p14:modId xmlns:p14="http://schemas.microsoft.com/office/powerpoint/2010/main" val="1135585366"/>
              </p:ext>
            </p:extLst>
          </p:nvPr>
        </p:nvGraphicFramePr>
        <p:xfrm>
          <a:off x="1369561" y="1627274"/>
          <a:ext cx="10612642" cy="51106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8840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ES"/>
          </a:p>
        </p:txBody>
      </p:sp>
      <p:sp>
        <p:nvSpPr>
          <p:cNvPr id="4" name="3 Marcador de contenido"/>
          <p:cNvSpPr>
            <a:spLocks noGrp="1"/>
          </p:cNvSpPr>
          <p:nvPr>
            <p:ph idx="1"/>
          </p:nvPr>
        </p:nvSpPr>
        <p:spPr>
          <a:xfrm>
            <a:off x="433119" y="1840675"/>
            <a:ext cx="10972800" cy="3878448"/>
          </a:xfrm>
        </p:spPr>
        <p:txBody>
          <a:bodyPr>
            <a:noAutofit/>
          </a:bodyPr>
          <a:lstStyle/>
          <a:p>
            <a:pPr marL="0" indent="0" algn="just">
              <a:buNone/>
            </a:pPr>
            <a:endParaRPr lang="es-PE" sz="1600" dirty="0" smtClean="0">
              <a:solidFill>
                <a:schemeClr val="accent2"/>
              </a:solidFill>
              <a:latin typeface="Arial" panose="020B0604020202020204" pitchFamily="34" charset="0"/>
              <a:cs typeface="Arial" panose="020B0604020202020204" pitchFamily="34" charset="0"/>
            </a:endParaRPr>
          </a:p>
          <a:p>
            <a:pPr marL="342900" indent="-342900" algn="just"/>
            <a:r>
              <a:rPr lang="es-PE" sz="1600" dirty="0">
                <a:solidFill>
                  <a:schemeClr val="accent5"/>
                </a:solidFill>
                <a:latin typeface="Arial" panose="020B0604020202020204" pitchFamily="34" charset="0"/>
                <a:cs typeface="Arial" panose="020B0604020202020204" pitchFamily="34" charset="0"/>
              </a:rPr>
              <a:t>El grafico observamos el comportamiento de la cobertura de niños y niñas de los quintiles más pobres de la región que reciben atención integral (atenciones  de </a:t>
            </a:r>
            <a:r>
              <a:rPr lang="es-ES" sz="1600" dirty="0">
                <a:solidFill>
                  <a:schemeClr val="accent5"/>
                </a:solidFill>
                <a:latin typeface="Arial" panose="020B0604020202020204" pitchFamily="34" charset="0"/>
                <a:cs typeface="Arial" panose="020B0604020202020204" pitchFamily="34" charset="0"/>
              </a:rPr>
              <a:t>CRED de acuerdo a la edad, las vacunas de  Rotavirus y Neumococo, suplementación con micronutrientes (MN)  y cuenta con DNI </a:t>
            </a:r>
            <a:r>
              <a:rPr lang="es-PE" sz="1600" dirty="0">
                <a:solidFill>
                  <a:schemeClr val="accent5"/>
                </a:solidFill>
                <a:latin typeface="Arial" panose="020B0604020202020204" pitchFamily="34" charset="0"/>
                <a:cs typeface="Arial" panose="020B0604020202020204" pitchFamily="34" charset="0"/>
              </a:rPr>
              <a:t>en relación al total de niños y niñas menores de 1 año, encontramos un incremento considerable en las coberturas  llegando a triplicarse en el periodo de enero a diciembre del 2015, es decir de 83 a 246 niños </a:t>
            </a:r>
            <a:r>
              <a:rPr lang="es-PE" sz="1600" dirty="0" smtClean="0">
                <a:solidFill>
                  <a:schemeClr val="accent5"/>
                </a:solidFill>
                <a:latin typeface="Arial" panose="020B0604020202020204" pitchFamily="34" charset="0"/>
                <a:cs typeface="Arial" panose="020B0604020202020204" pitchFamily="34" charset="0"/>
              </a:rPr>
              <a:t>y niñas recibieron paquete integral de atención, continua incrementándose en los primeros meses del 2016.</a:t>
            </a:r>
          </a:p>
          <a:p>
            <a:pPr marL="342900" indent="-342900" algn="just"/>
            <a:endParaRPr lang="es-PE" sz="1600" dirty="0" smtClean="0">
              <a:solidFill>
                <a:schemeClr val="accent5"/>
              </a:solidFill>
              <a:latin typeface="Arial" panose="020B0604020202020204" pitchFamily="34" charset="0"/>
              <a:cs typeface="Arial" panose="020B0604020202020204" pitchFamily="34" charset="0"/>
            </a:endParaRPr>
          </a:p>
          <a:p>
            <a:pPr marL="342900" indent="-342900" algn="just"/>
            <a:r>
              <a:rPr lang="es-ES" sz="1600" dirty="0">
                <a:solidFill>
                  <a:schemeClr val="accent5"/>
                </a:solidFill>
                <a:latin typeface="Arial" panose="020B0604020202020204" pitchFamily="34" charset="0"/>
                <a:cs typeface="Arial" panose="020B0604020202020204" pitchFamily="34" charset="0"/>
              </a:rPr>
              <a:t>A pesar del esfuerzo realizado </a:t>
            </a:r>
            <a:r>
              <a:rPr lang="es-ES" sz="1600" dirty="0" smtClean="0">
                <a:solidFill>
                  <a:schemeClr val="accent5"/>
                </a:solidFill>
                <a:latin typeface="Arial" panose="020B0604020202020204" pitchFamily="34" charset="0"/>
                <a:cs typeface="Arial" panose="020B0604020202020204" pitchFamily="34" charset="0"/>
              </a:rPr>
              <a:t>todavía </a:t>
            </a:r>
            <a:r>
              <a:rPr lang="es-ES" sz="1600" dirty="0">
                <a:solidFill>
                  <a:schemeClr val="accent5"/>
                </a:solidFill>
                <a:latin typeface="Arial" panose="020B0604020202020204" pitchFamily="34" charset="0"/>
                <a:cs typeface="Arial" panose="020B0604020202020204" pitchFamily="34" charset="0"/>
              </a:rPr>
              <a:t>se cuenta con una brecha que se vienen cerrando con las diferentes intervenciones que se realizan desde los servicios de salud y con la participación de los diferentes actores sociales en la búsqueda de disminuir los determinantes sociales que influyen directamente sobre la población de los Q1 y Q2.</a:t>
            </a:r>
          </a:p>
          <a:p>
            <a:pPr marL="342900" indent="-342900" algn="just"/>
            <a:endParaRPr lang="es-PE" sz="1600" dirty="0">
              <a:solidFill>
                <a:schemeClr val="accent5"/>
              </a:solidFill>
              <a:latin typeface="Arial" panose="020B0604020202020204" pitchFamily="34" charset="0"/>
              <a:cs typeface="Arial" panose="020B0604020202020204" pitchFamily="34" charset="0"/>
            </a:endParaRPr>
          </a:p>
          <a:p>
            <a:pPr marL="0" indent="0" algn="just">
              <a:buNone/>
            </a:pPr>
            <a:endParaRPr lang="es-PE" sz="1600" dirty="0" smtClean="0">
              <a:solidFill>
                <a:schemeClr val="accent2"/>
              </a:solidFill>
              <a:latin typeface="Arial" panose="020B0604020202020204" pitchFamily="34" charset="0"/>
              <a:cs typeface="Arial" panose="020B0604020202020204" pitchFamily="34" charset="0"/>
            </a:endParaRPr>
          </a:p>
          <a:p>
            <a:pPr marL="0" indent="0" algn="just">
              <a:buNone/>
            </a:pPr>
            <a:r>
              <a:rPr lang="es-PE" sz="1600" dirty="0" smtClean="0">
                <a:solidFill>
                  <a:schemeClr val="accent2"/>
                </a:solidFill>
                <a:latin typeface="Arial" panose="020B0604020202020204" pitchFamily="34" charset="0"/>
                <a:cs typeface="Arial" panose="020B0604020202020204" pitchFamily="34" charset="0"/>
              </a:rPr>
              <a:t> </a:t>
            </a:r>
            <a:endParaRPr lang="es-ES" sz="1600"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40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84909" y="1761144"/>
            <a:ext cx="11485418" cy="4389120"/>
          </a:xfrm>
        </p:spPr>
        <p:txBody>
          <a:bodyPr>
            <a:normAutofit/>
          </a:bodyPr>
          <a:lstStyle/>
          <a:p>
            <a:pPr algn="just"/>
            <a:r>
              <a:rPr lang="es-ES" sz="2400" dirty="0" smtClean="0">
                <a:latin typeface="+mj-lt"/>
              </a:rPr>
              <a:t>En virtud al Convenio de Asignación por Desempeño (CAD) y lo suscrito en la adenda para el segundo año de su implementación, el Gobierno Regional de Ica ha elaborado un reporte que corresponde al compromiso de gestión SII-14: </a:t>
            </a:r>
            <a:r>
              <a:rPr lang="es-ES" sz="2400" dirty="0">
                <a:latin typeface="+mj-lt"/>
              </a:rPr>
              <a:t>Implementación regional de herramientas para el seguimiento de compromisos de gestión y metas de </a:t>
            </a:r>
            <a:r>
              <a:rPr lang="es-ES" sz="2400" dirty="0" smtClean="0">
                <a:latin typeface="+mj-lt"/>
              </a:rPr>
              <a:t>cobertura.</a:t>
            </a:r>
          </a:p>
          <a:p>
            <a:pPr marL="0" indent="0" algn="just">
              <a:buNone/>
            </a:pPr>
            <a:endParaRPr lang="es-ES" sz="2400" dirty="0" smtClean="0">
              <a:latin typeface="+mj-lt"/>
            </a:endParaRPr>
          </a:p>
          <a:p>
            <a:pPr algn="just"/>
            <a:r>
              <a:rPr lang="es-ES" sz="2400" dirty="0" smtClean="0">
                <a:latin typeface="+mj-lt"/>
              </a:rPr>
              <a:t>Este reporte tiene como propósito dar a conocer el nivel de avance en torno a la (1) la distribución de recursos en las específicas de Bienes y Servicios, (2) la disponibilidad de equipos biomédicos para la atención al niño y a la gestante y (3) los paquetes integrales que reciben los niños y gestantes en los distritos de quintiles 1 y 2 de pobreza. </a:t>
            </a:r>
          </a:p>
          <a:p>
            <a:pPr marL="0" indent="0" algn="just">
              <a:buNone/>
            </a:pPr>
            <a:endParaRPr lang="es-ES" sz="2400" dirty="0" smtClean="0">
              <a:latin typeface="+mj-lt"/>
            </a:endParaRPr>
          </a:p>
          <a:p>
            <a:pPr algn="just"/>
            <a:endParaRPr lang="es-ES" sz="2400" dirty="0">
              <a:latin typeface="+mj-lt"/>
            </a:endParaRPr>
          </a:p>
          <a:p>
            <a:pPr algn="just"/>
            <a:endParaRPr lang="es-ES" sz="2400" dirty="0" smtClean="0">
              <a:latin typeface="+mj-lt"/>
            </a:endParaRPr>
          </a:p>
        </p:txBody>
      </p:sp>
      <p:sp>
        <p:nvSpPr>
          <p:cNvPr id="2" name="1 Título"/>
          <p:cNvSpPr>
            <a:spLocks noGrp="1"/>
          </p:cNvSpPr>
          <p:nvPr>
            <p:ph type="title"/>
          </p:nvPr>
        </p:nvSpPr>
        <p:spPr>
          <a:xfrm>
            <a:off x="571500" y="381000"/>
            <a:ext cx="10972800" cy="665988"/>
          </a:xfrm>
        </p:spPr>
        <p:txBody>
          <a:bodyPr>
            <a:noAutofit/>
          </a:bodyPr>
          <a:lstStyle/>
          <a:p>
            <a:r>
              <a:rPr lang="es-ES" sz="3600" b="1" dirty="0">
                <a:solidFill>
                  <a:schemeClr val="accent2"/>
                </a:solidFill>
                <a:effectLst>
                  <a:outerShdw blurRad="38100" dist="38100" dir="2700000" algn="tl">
                    <a:srgbClr val="000000">
                      <a:alpha val="43137"/>
                    </a:srgbClr>
                  </a:outerShdw>
                </a:effectLst>
              </a:rPr>
              <a:t>Convenios de Asignación por Desempeño (CAD – FED)</a:t>
            </a:r>
          </a:p>
        </p:txBody>
      </p:sp>
    </p:spTree>
    <p:extLst>
      <p:ext uri="{BB962C8B-B14F-4D97-AF65-F5344CB8AC3E}">
        <p14:creationId xmlns:p14="http://schemas.microsoft.com/office/powerpoint/2010/main" val="2328721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450827" y="4760746"/>
            <a:ext cx="8485355" cy="1362456"/>
          </a:xfrm>
        </p:spPr>
        <p:txBody>
          <a:bodyPr>
            <a:normAutofit/>
          </a:bodyPr>
          <a:lstStyle/>
          <a:p>
            <a:pPr algn="r"/>
            <a:r>
              <a:rPr lang="es-ES" sz="4000" dirty="0">
                <a:solidFill>
                  <a:schemeClr val="tx1"/>
                </a:solidFill>
              </a:rPr>
              <a:t>1</a:t>
            </a:r>
            <a:r>
              <a:rPr lang="es-ES" sz="4000" dirty="0" smtClean="0">
                <a:solidFill>
                  <a:schemeClr val="tx1"/>
                </a:solidFill>
              </a:rPr>
              <a:t>. Reportes de distribución y ejecución presupuestal</a:t>
            </a:r>
          </a:p>
        </p:txBody>
      </p:sp>
    </p:spTree>
    <p:extLst>
      <p:ext uri="{BB962C8B-B14F-4D97-AF65-F5344CB8AC3E}">
        <p14:creationId xmlns:p14="http://schemas.microsoft.com/office/powerpoint/2010/main" val="140374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11149" y="167696"/>
            <a:ext cx="11670643" cy="1148486"/>
          </a:xfrm>
        </p:spPr>
        <p:txBody>
          <a:bodyPr>
            <a:noAutofit/>
          </a:bodyPr>
          <a:lstStyle/>
          <a:p>
            <a:pPr marL="0" indent="0"/>
            <a:r>
              <a:rPr lang="es-PE" altLang="es-PE" sz="1800" b="1" dirty="0">
                <a:solidFill>
                  <a:schemeClr val="accent2"/>
                </a:solidFill>
                <a:latin typeface="Candara" panose="020E0502030303020204" pitchFamily="34" charset="0"/>
                <a:cs typeface="Arial" panose="020B0604020202020204" pitchFamily="34" charset="0"/>
              </a:rPr>
              <a:t>PRESUPUESTO </a:t>
            </a:r>
            <a:r>
              <a:rPr lang="es-PE" altLang="es-PE" sz="1800" b="1" dirty="0" smtClean="0">
                <a:solidFill>
                  <a:schemeClr val="accent2"/>
                </a:solidFill>
                <a:latin typeface="Candara" panose="020E0502030303020204" pitchFamily="34" charset="0"/>
                <a:cs typeface="Arial" panose="020B0604020202020204" pitchFamily="34" charset="0"/>
              </a:rPr>
              <a:t>SIN PROGRAMAS: </a:t>
            </a:r>
            <a:r>
              <a:rPr lang="es-PE" sz="1800" b="1" dirty="0" smtClean="0">
                <a:solidFill>
                  <a:schemeClr val="accent2"/>
                </a:solidFill>
                <a:latin typeface="Candara" panose="020E0502030303020204" pitchFamily="34" charset="0"/>
              </a:rPr>
              <a:t>Distribución </a:t>
            </a:r>
            <a:r>
              <a:rPr lang="es-PE" sz="1800" b="1" dirty="0">
                <a:solidFill>
                  <a:schemeClr val="accent2"/>
                </a:solidFill>
                <a:latin typeface="Candara" panose="020E0502030303020204" pitchFamily="34" charset="0"/>
              </a:rPr>
              <a:t>y ejecución presupuestal en la genérica 2.3., por toda fuente y por categoría presupuestal, identificando la especifica  de gasto 2.3.2.7.11.2, (transporte y traslado de carga y bienes materiales</a:t>
            </a:r>
            <a:r>
              <a:rPr lang="es-PE" sz="1800" b="1" dirty="0" smtClean="0">
                <a:solidFill>
                  <a:schemeClr val="accent2"/>
                </a:solidFill>
                <a:latin typeface="Candara" panose="020E0502030303020204" pitchFamily="34" charset="0"/>
              </a:rPr>
              <a:t>) Mayo 2016</a:t>
            </a:r>
            <a:endParaRPr lang="es-ES" sz="1600" dirty="0">
              <a:solidFill>
                <a:schemeClr val="accent2"/>
              </a:solidFill>
            </a:endParaRPr>
          </a:p>
        </p:txBody>
      </p:sp>
      <p:sp>
        <p:nvSpPr>
          <p:cNvPr id="6" name="CuadroTexto 6"/>
          <p:cNvSpPr txBox="1"/>
          <p:nvPr/>
        </p:nvSpPr>
        <p:spPr>
          <a:xfrm>
            <a:off x="0" y="6383093"/>
            <a:ext cx="11696700" cy="430887"/>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dirty="0" smtClean="0"/>
              <a:t>Fuente: SIAF, con fecha de corte al </a:t>
            </a:r>
            <a:r>
              <a:rPr lang="es-ES" sz="1050" dirty="0" smtClean="0"/>
              <a:t>20 De Mayo </a:t>
            </a:r>
            <a:r>
              <a:rPr lang="es-ES" sz="1100" dirty="0" smtClean="0"/>
              <a:t>2016.</a:t>
            </a:r>
          </a:p>
          <a:p>
            <a:r>
              <a:rPr lang="es-ES" sz="1100" dirty="0" smtClean="0"/>
              <a:t>Procesado por la DGPP del Ministerio de Economía y Finanzas (Cubo eje2016(25_05_2016_SALUD)</a:t>
            </a:r>
            <a:endParaRPr lang="es-ES" sz="1100"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13" t="23106" r="36932" b="9797"/>
          <a:stretch/>
        </p:blipFill>
        <p:spPr bwMode="auto">
          <a:xfrm>
            <a:off x="3422073" y="1690254"/>
            <a:ext cx="6761018" cy="4908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1458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74253" y="138545"/>
            <a:ext cx="11199091" cy="1166131"/>
          </a:xfrm>
        </p:spPr>
        <p:txBody>
          <a:bodyPr>
            <a:noAutofit/>
          </a:bodyPr>
          <a:lstStyle/>
          <a:p>
            <a:pPr marL="0" indent="0"/>
            <a:r>
              <a:rPr lang="es-PE" altLang="es-PE" sz="1800" b="1" dirty="0">
                <a:solidFill>
                  <a:schemeClr val="accent2"/>
                </a:solidFill>
                <a:latin typeface="Candara" panose="020E0502030303020204" pitchFamily="34" charset="0"/>
                <a:cs typeface="Arial" panose="020B0604020202020204" pitchFamily="34" charset="0"/>
              </a:rPr>
              <a:t>PRESUPUESTO </a:t>
            </a:r>
            <a:r>
              <a:rPr lang="es-PE" altLang="es-PE" sz="1800" b="1" dirty="0" smtClean="0">
                <a:solidFill>
                  <a:schemeClr val="accent2"/>
                </a:solidFill>
                <a:latin typeface="Candara" panose="020E0502030303020204" pitchFamily="34" charset="0"/>
                <a:cs typeface="Arial" panose="020B0604020202020204" pitchFamily="34" charset="0"/>
              </a:rPr>
              <a:t>CON PROGRAMAS: </a:t>
            </a:r>
            <a:r>
              <a:rPr lang="es-PE" sz="1800" b="1" dirty="0" smtClean="0">
                <a:solidFill>
                  <a:schemeClr val="accent2"/>
                </a:solidFill>
                <a:latin typeface="Candara" panose="020E0502030303020204" pitchFamily="34" charset="0"/>
              </a:rPr>
              <a:t>Distribución </a:t>
            </a:r>
            <a:r>
              <a:rPr lang="es-PE" sz="1800" b="1" dirty="0">
                <a:solidFill>
                  <a:schemeClr val="accent2"/>
                </a:solidFill>
                <a:latin typeface="Candara" panose="020E0502030303020204" pitchFamily="34" charset="0"/>
              </a:rPr>
              <a:t>y ejecución presupuestal en la genérica 2.3., por toda fuente y por categoría presupuestal, identificando la especifica  de gasto 2.3.2.7.11.2, (transporte y traslado de carga y bienes materiales</a:t>
            </a:r>
            <a:r>
              <a:rPr lang="es-PE" sz="1800" b="1" dirty="0" smtClean="0">
                <a:solidFill>
                  <a:schemeClr val="accent2"/>
                </a:solidFill>
                <a:latin typeface="Candara" panose="020E0502030303020204" pitchFamily="34" charset="0"/>
              </a:rPr>
              <a:t>) mayo 2016</a:t>
            </a:r>
            <a:endParaRPr lang="es-ES" sz="1800" dirty="0">
              <a:solidFill>
                <a:schemeClr val="accent2"/>
              </a:solidFill>
            </a:endParaRP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386" t="25000" r="43295" b="9796"/>
          <a:stretch/>
        </p:blipFill>
        <p:spPr bwMode="auto">
          <a:xfrm>
            <a:off x="3338944" y="1576023"/>
            <a:ext cx="6331529" cy="5022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60409"/>
            <a:ext cx="116998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2448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31013" y="5244864"/>
            <a:ext cx="8857568" cy="1362456"/>
          </a:xfrm>
        </p:spPr>
        <p:txBody>
          <a:bodyPr>
            <a:normAutofit/>
          </a:bodyPr>
          <a:lstStyle/>
          <a:p>
            <a:r>
              <a:rPr lang="es-ES" sz="4000" dirty="0">
                <a:solidFill>
                  <a:schemeClr val="tx1"/>
                </a:solidFill>
              </a:rPr>
              <a:t>2</a:t>
            </a:r>
            <a:r>
              <a:rPr lang="es-ES" sz="4000" dirty="0" smtClean="0">
                <a:solidFill>
                  <a:schemeClr val="tx1"/>
                </a:solidFill>
              </a:rPr>
              <a:t>. Reportes sobre metas de cobertura</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81593" y="2689080"/>
            <a:ext cx="4200407" cy="2644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522" y="734291"/>
            <a:ext cx="4111738" cy="2683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3293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63341" y="326644"/>
            <a:ext cx="10106985" cy="972312"/>
          </a:xfrm>
        </p:spPr>
        <p:txBody>
          <a:bodyPr>
            <a:noAutofit/>
          </a:bodyPr>
          <a:lstStyle/>
          <a:p>
            <a:pPr>
              <a:defRPr/>
            </a:pPr>
            <a:r>
              <a:rPr lang="es-ES" sz="2600" b="1" dirty="0" smtClean="0">
                <a:solidFill>
                  <a:srgbClr val="FFC000"/>
                </a:solidFill>
                <a:latin typeface="Candara" panose="020E0502030303020204" pitchFamily="34" charset="0"/>
              </a:rPr>
              <a:t>Número de Gestante con </a:t>
            </a:r>
            <a:r>
              <a:rPr lang="es-ES" sz="2600" b="1" dirty="0">
                <a:solidFill>
                  <a:srgbClr val="FFC000"/>
                </a:solidFill>
                <a:latin typeface="Candara" panose="020E0502030303020204" pitchFamily="34" charset="0"/>
              </a:rPr>
              <a:t>Paquete Integrado en </a:t>
            </a:r>
            <a:r>
              <a:rPr lang="es-PE" sz="2600" b="1" dirty="0">
                <a:solidFill>
                  <a:srgbClr val="FFC000"/>
                </a:solidFill>
                <a:latin typeface="Candara" panose="020E0502030303020204" pitchFamily="34" charset="0"/>
              </a:rPr>
              <a:t>distritos de quintiles 1 y 2.  </a:t>
            </a:r>
            <a:r>
              <a:rPr lang="es-ES" sz="2600" b="1" dirty="0">
                <a:solidFill>
                  <a:srgbClr val="FFC000"/>
                </a:solidFill>
                <a:latin typeface="Candara" panose="020E0502030303020204" pitchFamily="34" charset="0"/>
              </a:rPr>
              <a:t>Ámbito FED –Región Ica</a:t>
            </a:r>
            <a:r>
              <a:rPr lang="es-PE" sz="2600" b="1" dirty="0">
                <a:solidFill>
                  <a:srgbClr val="FFC000"/>
                </a:solidFill>
                <a:latin typeface="Candara" panose="020E0502030303020204" pitchFamily="34" charset="0"/>
              </a:rPr>
              <a:t> </a:t>
            </a:r>
            <a:endParaRPr lang="es-ES" sz="2600" b="1" dirty="0">
              <a:solidFill>
                <a:srgbClr val="FFC000"/>
              </a:solidFill>
              <a:latin typeface="Candara" panose="020E050203030302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3663"/>
            <a:ext cx="1579563"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 CuadroTexto"/>
          <p:cNvSpPr txBox="1"/>
          <p:nvPr/>
        </p:nvSpPr>
        <p:spPr>
          <a:xfrm>
            <a:off x="150125" y="6347228"/>
            <a:ext cx="4750676" cy="3906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S" sz="900" dirty="0" smtClean="0"/>
              <a:t>Fuente</a:t>
            </a:r>
            <a:r>
              <a:rPr lang="es-ES" sz="900" dirty="0"/>
              <a:t> </a:t>
            </a:r>
            <a:r>
              <a:rPr lang="es-ES" sz="900" dirty="0" smtClean="0"/>
              <a:t> </a:t>
            </a:r>
            <a:r>
              <a:rPr lang="es-ES" sz="900" baseline="0" dirty="0" smtClean="0"/>
              <a:t>Cubo</a:t>
            </a:r>
            <a:r>
              <a:rPr lang="es-ES" sz="900" baseline="0" dirty="0"/>
              <a:t>: </a:t>
            </a:r>
            <a:r>
              <a:rPr lang="es-ES" sz="900" baseline="0" dirty="0" smtClean="0"/>
              <a:t>03gestt</a:t>
            </a:r>
            <a:r>
              <a:rPr lang="es-ES" sz="900" dirty="0" smtClean="0"/>
              <a:t> 02_apn 20163</a:t>
            </a:r>
            <a:endParaRPr lang="es-ES" sz="900" baseline="0" dirty="0"/>
          </a:p>
          <a:p>
            <a:r>
              <a:rPr lang="es-ES" sz="900" baseline="0" dirty="0"/>
              <a:t>Procesado: </a:t>
            </a:r>
            <a:r>
              <a:rPr lang="es-ES" sz="900" dirty="0"/>
              <a:t> </a:t>
            </a:r>
            <a:r>
              <a:rPr lang="es-ES" sz="900" dirty="0" smtClean="0"/>
              <a:t>Mayo  </a:t>
            </a:r>
            <a:r>
              <a:rPr lang="es-ES" sz="900" baseline="0" dirty="0" smtClean="0"/>
              <a:t>2016</a:t>
            </a:r>
            <a:endParaRPr lang="es-ES" sz="900" dirty="0"/>
          </a:p>
        </p:txBody>
      </p:sp>
      <p:graphicFrame>
        <p:nvGraphicFramePr>
          <p:cNvPr id="8" name="7 Gráfico"/>
          <p:cNvGraphicFramePr>
            <a:graphicFrameLocks/>
          </p:cNvGraphicFramePr>
          <p:nvPr>
            <p:extLst>
              <p:ext uri="{D42A27DB-BD31-4B8C-83A1-F6EECF244321}">
                <p14:modId xmlns:p14="http://schemas.microsoft.com/office/powerpoint/2010/main" val="1875065444"/>
              </p:ext>
            </p:extLst>
          </p:nvPr>
        </p:nvGraphicFramePr>
        <p:xfrm>
          <a:off x="789782" y="1710047"/>
          <a:ext cx="11097418" cy="50278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1756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1907628" y="234677"/>
            <a:ext cx="9743088" cy="1269231"/>
          </a:xfrm>
        </p:spPr>
        <p:txBody>
          <a:bodyPr>
            <a:noAutofit/>
          </a:bodyPr>
          <a:lstStyle/>
          <a:p>
            <a:pPr>
              <a:defRPr/>
            </a:pPr>
            <a:r>
              <a:rPr lang="es-ES" sz="2800" b="1" dirty="0" smtClean="0">
                <a:solidFill>
                  <a:srgbClr val="FFC000"/>
                </a:solidFill>
                <a:latin typeface="Candara" panose="020E0502030303020204" pitchFamily="34" charset="0"/>
              </a:rPr>
              <a:t>Proporción </a:t>
            </a:r>
            <a:r>
              <a:rPr lang="es-ES" sz="2400" b="1" dirty="0">
                <a:solidFill>
                  <a:srgbClr val="FFC000"/>
                </a:solidFill>
                <a:latin typeface="Candara" panose="020E0502030303020204" pitchFamily="34" charset="0"/>
              </a:rPr>
              <a:t>del Paquete Integrado Gestante en </a:t>
            </a:r>
            <a:r>
              <a:rPr lang="es-PE" sz="2400" b="1" dirty="0">
                <a:solidFill>
                  <a:srgbClr val="FFC000"/>
                </a:solidFill>
                <a:latin typeface="Candara" panose="020E0502030303020204" pitchFamily="34" charset="0"/>
              </a:rPr>
              <a:t>distritos de quintiles 1 y 2.  </a:t>
            </a:r>
            <a:r>
              <a:rPr lang="es-ES" sz="2400" b="1" dirty="0">
                <a:solidFill>
                  <a:srgbClr val="FFC000"/>
                </a:solidFill>
                <a:latin typeface="Candara" panose="020E0502030303020204" pitchFamily="34" charset="0"/>
              </a:rPr>
              <a:t>Ámbito FED –Región Ica</a:t>
            </a:r>
            <a:r>
              <a:rPr lang="es-PE" sz="2400" b="1" dirty="0">
                <a:solidFill>
                  <a:srgbClr val="FFC000"/>
                </a:solidFill>
                <a:latin typeface="Candara" panose="020E0502030303020204" pitchFamily="34" charset="0"/>
              </a:rPr>
              <a:t> </a:t>
            </a:r>
            <a:endParaRPr lang="es-ES" sz="2800" b="1" dirty="0">
              <a:solidFill>
                <a:srgbClr val="FFC000"/>
              </a:solidFill>
              <a:latin typeface="Candara" panose="020E050203030302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983" y="234677"/>
            <a:ext cx="1579562"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1 CuadroTexto"/>
          <p:cNvSpPr txBox="1"/>
          <p:nvPr/>
        </p:nvSpPr>
        <p:spPr>
          <a:xfrm>
            <a:off x="150125" y="6429116"/>
            <a:ext cx="4750676" cy="3906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ES" sz="900" dirty="0" smtClean="0"/>
              <a:t>Fuente</a:t>
            </a:r>
            <a:r>
              <a:rPr lang="es-ES" sz="900" dirty="0"/>
              <a:t> </a:t>
            </a:r>
            <a:r>
              <a:rPr lang="es-ES" sz="900" dirty="0" smtClean="0"/>
              <a:t> </a:t>
            </a:r>
            <a:r>
              <a:rPr lang="es-ES" sz="900" baseline="0" dirty="0" smtClean="0"/>
              <a:t>Cubo</a:t>
            </a:r>
            <a:r>
              <a:rPr lang="es-ES" sz="900" baseline="0" dirty="0"/>
              <a:t>: </a:t>
            </a:r>
            <a:r>
              <a:rPr lang="es-ES" sz="900" baseline="0" dirty="0" smtClean="0"/>
              <a:t>03gestt</a:t>
            </a:r>
            <a:r>
              <a:rPr lang="es-ES" sz="900" dirty="0" smtClean="0"/>
              <a:t> 02_apn 20163</a:t>
            </a:r>
            <a:endParaRPr lang="es-ES" sz="900" baseline="0" dirty="0"/>
          </a:p>
          <a:p>
            <a:r>
              <a:rPr lang="es-ES" sz="900" baseline="0" dirty="0"/>
              <a:t>Procesado: </a:t>
            </a:r>
            <a:r>
              <a:rPr lang="es-ES" sz="900" dirty="0"/>
              <a:t> </a:t>
            </a:r>
            <a:r>
              <a:rPr lang="es-ES" sz="900" dirty="0" smtClean="0"/>
              <a:t>Mayo  </a:t>
            </a:r>
            <a:r>
              <a:rPr lang="es-ES" sz="900" baseline="0" dirty="0" smtClean="0"/>
              <a:t>2016</a:t>
            </a:r>
            <a:endParaRPr lang="es-ES" sz="900" dirty="0"/>
          </a:p>
        </p:txBody>
      </p:sp>
      <p:graphicFrame>
        <p:nvGraphicFramePr>
          <p:cNvPr id="7" name="1 Gráfico"/>
          <p:cNvGraphicFramePr>
            <a:graphicFrameLocks/>
          </p:cNvGraphicFramePr>
          <p:nvPr>
            <p:extLst>
              <p:ext uri="{D42A27DB-BD31-4B8C-83A1-F6EECF244321}">
                <p14:modId xmlns:p14="http://schemas.microsoft.com/office/powerpoint/2010/main" val="1025187757"/>
              </p:ext>
            </p:extLst>
          </p:nvPr>
        </p:nvGraphicFramePr>
        <p:xfrm>
          <a:off x="525578" y="1728987"/>
          <a:ext cx="11266088" cy="48954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0765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249382" y="1888177"/>
            <a:ext cx="11693236" cy="4750327"/>
          </a:xfrm>
        </p:spPr>
        <p:txBody>
          <a:bodyPr>
            <a:normAutofit lnSpcReduction="10000"/>
          </a:bodyPr>
          <a:lstStyle/>
          <a:p>
            <a:pPr marL="342900" indent="-342900" algn="just"/>
            <a:r>
              <a:rPr lang="es-PE" dirty="0">
                <a:solidFill>
                  <a:schemeClr val="accent5"/>
                </a:solidFill>
                <a:latin typeface="Arial" panose="020B0604020202020204" pitchFamily="34" charset="0"/>
                <a:cs typeface="Arial" panose="020B0604020202020204" pitchFamily="34" charset="0"/>
              </a:rPr>
              <a:t>El grafico observamos </a:t>
            </a:r>
            <a:r>
              <a:rPr lang="es-PE" dirty="0" smtClean="0">
                <a:solidFill>
                  <a:schemeClr val="accent5"/>
                </a:solidFill>
                <a:latin typeface="Arial" panose="020B0604020202020204" pitchFamily="34" charset="0"/>
                <a:cs typeface="Arial" panose="020B0604020202020204" pitchFamily="34" charset="0"/>
              </a:rPr>
              <a:t>el comportamiento de la cobertura de gestantes </a:t>
            </a:r>
            <a:r>
              <a:rPr lang="es-PE" dirty="0">
                <a:solidFill>
                  <a:schemeClr val="accent5"/>
                </a:solidFill>
                <a:latin typeface="Arial" panose="020B0604020202020204" pitchFamily="34" charset="0"/>
                <a:cs typeface="Arial" panose="020B0604020202020204" pitchFamily="34" charset="0"/>
              </a:rPr>
              <a:t>con parto institucional </a:t>
            </a:r>
            <a:r>
              <a:rPr lang="es-PE" dirty="0" smtClean="0">
                <a:solidFill>
                  <a:schemeClr val="accent5"/>
                </a:solidFill>
                <a:latin typeface="Arial" panose="020B0604020202020204" pitchFamily="34" charset="0"/>
                <a:cs typeface="Arial" panose="020B0604020202020204" pitchFamily="34" charset="0"/>
              </a:rPr>
              <a:t>que recibieron  </a:t>
            </a:r>
            <a:r>
              <a:rPr lang="es-PE" dirty="0">
                <a:solidFill>
                  <a:schemeClr val="accent5"/>
                </a:solidFill>
                <a:latin typeface="Arial" panose="020B0604020202020204" pitchFamily="34" charset="0"/>
                <a:cs typeface="Arial" panose="020B0604020202020204" pitchFamily="34" charset="0"/>
              </a:rPr>
              <a:t>cuatro atenciones con hierro y acido fólico y realizaron las pruebas de laboratorio (examen completo de orina, hemoglobina/ hematocrito, tamizaje VIH y Sífilis) </a:t>
            </a:r>
            <a:r>
              <a:rPr lang="es-PE" dirty="0" smtClean="0">
                <a:solidFill>
                  <a:schemeClr val="accent5"/>
                </a:solidFill>
                <a:latin typeface="Arial" panose="020B0604020202020204" pitchFamily="34" charset="0"/>
                <a:cs typeface="Arial" panose="020B0604020202020204" pitchFamily="34" charset="0"/>
              </a:rPr>
              <a:t>en el I trimestre del embarazo, atenciones </a:t>
            </a:r>
            <a:r>
              <a:rPr lang="es-PE" sz="2000" dirty="0" smtClean="0">
                <a:solidFill>
                  <a:schemeClr val="accent5"/>
                </a:solidFill>
                <a:latin typeface="Arial" panose="020B0604020202020204" pitchFamily="34" charset="0"/>
                <a:cs typeface="Arial" panose="020B0604020202020204" pitchFamily="34" charset="0"/>
              </a:rPr>
              <a:t>que recibieron las gestante en un establecimiento de salud durante el embarazo y el parto. </a:t>
            </a:r>
          </a:p>
          <a:p>
            <a:pPr marL="342900" indent="-342900" algn="just"/>
            <a:endParaRPr lang="es-PE" dirty="0">
              <a:solidFill>
                <a:schemeClr val="accent5"/>
              </a:solidFill>
              <a:latin typeface="Arial" panose="020B0604020202020204" pitchFamily="34" charset="0"/>
              <a:cs typeface="Arial" panose="020B0604020202020204" pitchFamily="34" charset="0"/>
            </a:endParaRPr>
          </a:p>
          <a:p>
            <a:pPr marL="342900" indent="-342900" algn="just"/>
            <a:r>
              <a:rPr lang="es-PE" sz="2000" dirty="0" smtClean="0">
                <a:solidFill>
                  <a:schemeClr val="accent5"/>
                </a:solidFill>
                <a:latin typeface="Arial" panose="020B0604020202020204" pitchFamily="34" charset="0"/>
                <a:cs typeface="Arial" panose="020B0604020202020204" pitchFamily="34" charset="0"/>
              </a:rPr>
              <a:t>Durante este periodo </a:t>
            </a:r>
            <a:r>
              <a:rPr lang="es-PE" dirty="0" smtClean="0">
                <a:solidFill>
                  <a:schemeClr val="accent5"/>
                </a:solidFill>
                <a:latin typeface="Arial" panose="020B0604020202020204" pitchFamily="34" charset="0"/>
                <a:cs typeface="Arial" panose="020B0604020202020204" pitchFamily="34" charset="0"/>
              </a:rPr>
              <a:t>encontramos un incremento sostenido en las coberturas considerable a lo largo del año de setiembre a diciembre del </a:t>
            </a:r>
            <a:r>
              <a:rPr lang="es-PE" sz="2000" dirty="0" smtClean="0">
                <a:solidFill>
                  <a:schemeClr val="accent5"/>
                </a:solidFill>
                <a:latin typeface="Arial" panose="020B0604020202020204" pitchFamily="34" charset="0"/>
                <a:cs typeface="Arial" panose="020B0604020202020204" pitchFamily="34" charset="0"/>
              </a:rPr>
              <a:t>2015, disminuyendo ligeramente en los meses de enero y febrero, volviendo a incrementar en marzo del 2016. </a:t>
            </a:r>
          </a:p>
          <a:p>
            <a:pPr marL="0" indent="0" algn="just">
              <a:buNone/>
            </a:pPr>
            <a:endParaRPr lang="es-PE" sz="2000" dirty="0" smtClean="0">
              <a:solidFill>
                <a:schemeClr val="accent5"/>
              </a:solidFill>
              <a:latin typeface="Arial" panose="020B0604020202020204" pitchFamily="34" charset="0"/>
              <a:cs typeface="Arial" panose="020B0604020202020204" pitchFamily="34" charset="0"/>
            </a:endParaRPr>
          </a:p>
          <a:p>
            <a:pPr algn="just"/>
            <a:r>
              <a:rPr lang="es-PE" sz="2000" dirty="0" smtClean="0">
                <a:solidFill>
                  <a:schemeClr val="accent5"/>
                </a:solidFill>
                <a:latin typeface="Arial" panose="020B0604020202020204" pitchFamily="34" charset="0"/>
                <a:cs typeface="Arial" panose="020B0604020202020204" pitchFamily="34" charset="0"/>
              </a:rPr>
              <a:t>Las coberturas permiten evidenciar las mejoras en los procesos de planificación, programación que viene realizando el Gobierno Regional que permiten priorizar la disponibilidad de equipos, insumos, medicamentos, la disponibilidad de recursos humanos necesarios en los establecimientos de salu</a:t>
            </a:r>
            <a:r>
              <a:rPr lang="es-PE" dirty="0" smtClean="0">
                <a:solidFill>
                  <a:schemeClr val="accent5"/>
                </a:solidFill>
                <a:latin typeface="Arial" panose="020B0604020202020204" pitchFamily="34" charset="0"/>
                <a:cs typeface="Arial" panose="020B0604020202020204" pitchFamily="34" charset="0"/>
              </a:rPr>
              <a:t>d para brindar una atención de calidad y con oportunidad que permitan cerrar las brechas de accesibilidad.</a:t>
            </a:r>
          </a:p>
          <a:p>
            <a:pPr algn="just"/>
            <a:endParaRPr lang="es-PE" sz="2000" dirty="0" smtClean="0">
              <a:solidFill>
                <a:schemeClr val="accent5"/>
              </a:solidFill>
              <a:latin typeface="Arial" panose="020B0604020202020204" pitchFamily="34" charset="0"/>
              <a:cs typeface="Arial" panose="020B0604020202020204" pitchFamily="34" charset="0"/>
            </a:endParaRPr>
          </a:p>
          <a:p>
            <a:pPr algn="just"/>
            <a:endParaRPr lang="es-PE" dirty="0">
              <a:solidFill>
                <a:schemeClr val="accent5"/>
              </a:solidFill>
              <a:latin typeface="Arial" panose="020B0604020202020204" pitchFamily="34" charset="0"/>
              <a:cs typeface="Arial" panose="020B0604020202020204" pitchFamily="34" charset="0"/>
            </a:endParaRPr>
          </a:p>
          <a:p>
            <a:pPr algn="just"/>
            <a:endParaRPr lang="es-PE" dirty="0" smtClean="0">
              <a:solidFill>
                <a:schemeClr val="accent5"/>
              </a:solidFill>
              <a:latin typeface="Arial" panose="020B0604020202020204" pitchFamily="34" charset="0"/>
              <a:cs typeface="Arial" panose="020B0604020202020204" pitchFamily="34" charset="0"/>
            </a:endParaRPr>
          </a:p>
          <a:p>
            <a:pPr algn="just"/>
            <a:endParaRPr lang="es-PE" sz="2000" dirty="0" smtClean="0">
              <a:solidFill>
                <a:schemeClr val="accent5"/>
              </a:solidFill>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223" y="83130"/>
            <a:ext cx="1584325"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21261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Grid</Template>
  <TotalTime>3961</TotalTime>
  <Words>1178</Words>
  <Application>Microsoft Office PowerPoint</Application>
  <PresentationFormat>Personalizado</PresentationFormat>
  <Paragraphs>60</Paragraphs>
  <Slides>17</Slides>
  <Notes>0</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Cuadrícula</vt:lpstr>
      <vt:lpstr>SII-14: Implementación regional de herramientas para el seguimiento de compromisos de gestión y metas de cobertura</vt:lpstr>
      <vt:lpstr>Convenios de Asignación por Desempeño (CAD – FED)</vt:lpstr>
      <vt:lpstr>1. Reportes de distribución y ejecución presupuestal</vt:lpstr>
      <vt:lpstr>PRESUPUESTO SIN PROGRAMAS: Distribución y ejecución presupuestal en la genérica 2.3., por toda fuente y por categoría presupuestal, identificando la especifica  de gasto 2.3.2.7.11.2, (transporte y traslado de carga y bienes materiales) Mayo 2016</vt:lpstr>
      <vt:lpstr>PRESUPUESTO CON PROGRAMAS: Distribución y ejecución presupuestal en la genérica 2.3., por toda fuente y por categoría presupuestal, identificando la especifica  de gasto 2.3.2.7.11.2, (transporte y traslado de carga y bienes materiales) mayo 2016</vt:lpstr>
      <vt:lpstr>2. Reportes sobre metas de cobertura</vt:lpstr>
      <vt:lpstr>Número de Gestante con Paquete Integrado en distritos de quintiles 1 y 2.  Ámbito FED –Región Ica </vt:lpstr>
      <vt:lpstr>Proporción del Paquete Integrado Gestante en distritos de quintiles 1 y 2.  Ámbito FED –Región Ica </vt:lpstr>
      <vt:lpstr>Presentación de PowerPoint</vt:lpstr>
      <vt:lpstr>Número de mujeres con parto institucional afiliadas al SIS de los distritos de quintiles de pobreza 1 y 2 del departamento que durante su embarazo tuvieron 4 exámenes auxiliares (examen completo de orina, hemoglobina/ hematocrito, tamizaje VIH, sífilis) y cuatro controles prenatales con suplemento de hierro y ácido fólico –  Ámbito FED –Región Ica </vt:lpstr>
      <vt:lpstr>Presentación de PowerPoint</vt:lpstr>
      <vt:lpstr>PAQUETE NIÑO</vt:lpstr>
      <vt:lpstr>Número de Niñas y Niños con CRED de acuerdo a su edad, Vacuna Rotavirus y Neumococo y suplementación con micronutrientes de acuerdo a su edad  y DNI en niños menores  de 1 año</vt:lpstr>
      <vt:lpstr>Proporción de Niñas y Niños con CRED de acuerdo a su edad, Vacuna Rotavirus y Neumococo y suplementación con micronutrientes de acuerdo a su edad  y DNI en niños menores  de 1 año</vt:lpstr>
      <vt:lpstr>Presentación de PowerPoint</vt:lpstr>
      <vt:lpstr>Número de menores de 12 meses afiliados al SIS de Distritos de quintiles 1 y 2, que reciben paquete completo. Ámbito FED –Región Ica</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SII-14: Implementación regional de herramientas para el seguimiento de compromisos de gestión y metas de cobertura</dc:title>
  <dc:creator>Norma Diaz</dc:creator>
  <cp:lastModifiedBy>Norjos</cp:lastModifiedBy>
  <cp:revision>99</cp:revision>
  <dcterms:created xsi:type="dcterms:W3CDTF">2016-04-28T15:30:16Z</dcterms:created>
  <dcterms:modified xsi:type="dcterms:W3CDTF">2016-05-26T18:54:12Z</dcterms:modified>
</cp:coreProperties>
</file>