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0" r:id="rId3"/>
    <p:sldId id="261" r:id="rId4"/>
    <p:sldId id="278" r:id="rId5"/>
    <p:sldId id="279" r:id="rId6"/>
    <p:sldId id="263" r:id="rId7"/>
    <p:sldId id="281" r:id="rId8"/>
    <p:sldId id="289" r:id="rId9"/>
    <p:sldId id="282" r:id="rId10"/>
    <p:sldId id="283" r:id="rId11"/>
    <p:sldId id="284" r:id="rId12"/>
    <p:sldId id="285" r:id="rId13"/>
    <p:sldId id="264" r:id="rId14"/>
    <p:sldId id="288" r:id="rId15"/>
    <p:sldId id="266" r:id="rId16"/>
    <p:sldId id="258" r:id="rId17"/>
    <p:sldId id="280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-2154" y="-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orma\Downloads\1_N_Gestantes_conPqueteComplet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orma\Downloads\2_Proporcion_Gestantes_conPqueteCompleto%20(2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orma\Downloads\1_N_Gestantes_conPqueteComplet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Gr&#225;fico%20en%20Microsoft%20PowerPoint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Gr&#225;fico%20en%20Microsoft%20PowerPoint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orma\Downloads\Nro_ni&#241;os_menores1a&#241;o_con_paquetecomplet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PE"/>
  <c:chart>
    <c:autoTitleDeleted val="1"/>
    <c:plotArea>
      <c:layout>
        <c:manualLayout>
          <c:layoutTarget val="inner"/>
          <c:xMode val="edge"/>
          <c:yMode val="edge"/>
          <c:x val="4.1481842420290092E-2"/>
          <c:y val="3.1178057234507332E-2"/>
          <c:w val="0.94252397181542813"/>
          <c:h val="0.76774399652752623"/>
        </c:manualLayout>
      </c:layout>
      <c:lineChart>
        <c:grouping val="standard"/>
        <c:ser>
          <c:idx val="0"/>
          <c:order val="0"/>
          <c:tx>
            <c:strRef>
              <c:f>'2_N_Gestantes_conPqueteComp1'!$A$9</c:f>
              <c:strCache>
                <c:ptCount val="1"/>
                <c:pt idx="0">
                  <c:v>Nº de Partos </c:v>
                </c:pt>
              </c:strCache>
            </c:strRef>
          </c:tx>
          <c:dLbls>
            <c:spPr>
              <a:solidFill>
                <a:sysClr val="window" lastClr="FFFFFF"/>
              </a:solidFill>
            </c:spPr>
            <c:dLblPos val="t"/>
            <c:showVal val="1"/>
          </c:dLbls>
          <c:cat>
            <c:strRef>
              <c:f>'2_N_Gestantes_conPqueteComp1'!$B$8:$Z$8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'2_N_Gestantes_conPqueteComp1'!$B$9:$Z$9</c:f>
              <c:numCache>
                <c:formatCode>0</c:formatCode>
                <c:ptCount val="13"/>
                <c:pt idx="0">
                  <c:v>224</c:v>
                </c:pt>
                <c:pt idx="1">
                  <c:v>186</c:v>
                </c:pt>
                <c:pt idx="2">
                  <c:v>209</c:v>
                </c:pt>
                <c:pt idx="3">
                  <c:v>173</c:v>
                </c:pt>
                <c:pt idx="4">
                  <c:v>219</c:v>
                </c:pt>
                <c:pt idx="5">
                  <c:v>192</c:v>
                </c:pt>
                <c:pt idx="6">
                  <c:v>203</c:v>
                </c:pt>
                <c:pt idx="7">
                  <c:v>212</c:v>
                </c:pt>
                <c:pt idx="8">
                  <c:v>262</c:v>
                </c:pt>
                <c:pt idx="9">
                  <c:v>204</c:v>
                </c:pt>
                <c:pt idx="10">
                  <c:v>165</c:v>
                </c:pt>
                <c:pt idx="11">
                  <c:v>93</c:v>
                </c:pt>
                <c:pt idx="12">
                  <c:v>38</c:v>
                </c:pt>
              </c:numCache>
            </c:numRef>
          </c:val>
        </c:ser>
        <c:ser>
          <c:idx val="1"/>
          <c:order val="1"/>
          <c:tx>
            <c:strRef>
              <c:f>'2_N_Gestantes_conPqueteComp1'!$A$10</c:f>
              <c:strCache>
                <c:ptCount val="1"/>
                <c:pt idx="0">
                  <c:v>prop Gest (c/parto) c/4 pruebas en el 1er trimestre</c:v>
                </c:pt>
              </c:strCache>
            </c:strRef>
          </c:tx>
          <c:dLbls>
            <c:dLblPos val="t"/>
            <c:showVal val="1"/>
          </c:dLbls>
          <c:cat>
            <c:strRef>
              <c:f>'2_N_Gestantes_conPqueteComp1'!$B$8:$Z$8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'2_N_Gestantes_conPqueteComp1'!$B$10:$Z$10</c:f>
              <c:numCache>
                <c:formatCode>0</c:formatCode>
                <c:ptCount val="13"/>
                <c:pt idx="0">
                  <c:v>19</c:v>
                </c:pt>
                <c:pt idx="1">
                  <c:v>18</c:v>
                </c:pt>
                <c:pt idx="2">
                  <c:v>17</c:v>
                </c:pt>
                <c:pt idx="3">
                  <c:v>20</c:v>
                </c:pt>
                <c:pt idx="4">
                  <c:v>21</c:v>
                </c:pt>
                <c:pt idx="5">
                  <c:v>19</c:v>
                </c:pt>
                <c:pt idx="6">
                  <c:v>21</c:v>
                </c:pt>
                <c:pt idx="7">
                  <c:v>17</c:v>
                </c:pt>
                <c:pt idx="8">
                  <c:v>19</c:v>
                </c:pt>
                <c:pt idx="9">
                  <c:v>26</c:v>
                </c:pt>
                <c:pt idx="10">
                  <c:v>22</c:v>
                </c:pt>
                <c:pt idx="11">
                  <c:v>18</c:v>
                </c:pt>
                <c:pt idx="12">
                  <c:v>11</c:v>
                </c:pt>
              </c:numCache>
            </c:numRef>
          </c:val>
        </c:ser>
        <c:ser>
          <c:idx val="2"/>
          <c:order val="2"/>
          <c:tx>
            <c:strRef>
              <c:f>'2_N_Gestantes_conPqueteComp1'!$A$11</c:f>
              <c:strCache>
                <c:ptCount val="1"/>
                <c:pt idx="0">
                  <c:v>Nº de Gestantes con parto institucional + 4 atenciones Supl de Fe y Ac fólico y 4 pruebas en el 1er trimestre</c:v>
                </c:pt>
              </c:strCache>
            </c:strRef>
          </c:tx>
          <c:dLbls>
            <c:dLbl>
              <c:idx val="4"/>
              <c:layout>
                <c:manualLayout>
                  <c:x val="-2.1185026053234877E-2"/>
                  <c:y val="-2.5036751485022778E-2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5.6629497470898158E-3"/>
                  <c:y val="-1.8080934947149879E-2"/>
                </c:manualLayout>
              </c:layout>
              <c:dLblPos val="r"/>
              <c:showVal val="1"/>
            </c:dLbl>
            <c:dLblPos val="t"/>
            <c:showVal val="1"/>
          </c:dLbls>
          <c:cat>
            <c:strRef>
              <c:f>'2_N_Gestantes_conPqueteComp1'!$B$8:$Z$8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'2_N_Gestantes_conPqueteComp1'!$B$11:$Z$11</c:f>
              <c:numCache>
                <c:formatCode>0</c:formatCode>
                <c:ptCount val="13"/>
                <c:pt idx="0">
                  <c:v>22</c:v>
                </c:pt>
                <c:pt idx="1">
                  <c:v>18</c:v>
                </c:pt>
                <c:pt idx="2">
                  <c:v>16</c:v>
                </c:pt>
                <c:pt idx="3">
                  <c:v>23</c:v>
                </c:pt>
                <c:pt idx="4">
                  <c:v>23</c:v>
                </c:pt>
                <c:pt idx="5">
                  <c:v>25</c:v>
                </c:pt>
                <c:pt idx="6">
                  <c:v>37</c:v>
                </c:pt>
                <c:pt idx="7">
                  <c:v>26</c:v>
                </c:pt>
                <c:pt idx="8">
                  <c:v>46</c:v>
                </c:pt>
                <c:pt idx="9">
                  <c:v>43</c:v>
                </c:pt>
                <c:pt idx="10">
                  <c:v>30</c:v>
                </c:pt>
                <c:pt idx="11">
                  <c:v>14</c:v>
                </c:pt>
                <c:pt idx="12">
                  <c:v>4</c:v>
                </c:pt>
              </c:numCache>
            </c:numRef>
          </c:val>
        </c:ser>
        <c:ser>
          <c:idx val="3"/>
          <c:order val="3"/>
          <c:tx>
            <c:strRef>
              <c:f>'2_N_Gestantes_conPqueteComp1'!$A$12</c:f>
              <c:strCache>
                <c:ptCount val="1"/>
                <c:pt idx="0">
                  <c:v>Nº Gest (c/parto) c/4 pruebas en el 1er trimestre</c:v>
                </c:pt>
              </c:strCache>
            </c:strRef>
          </c:tx>
          <c:dLbls>
            <c:dLbl>
              <c:idx val="11"/>
              <c:layout>
                <c:manualLayout>
                  <c:x val="-2.796778463715947E-2"/>
                  <c:y val="-4.0396135218165437E-2"/>
                </c:manualLayout>
              </c:layout>
              <c:dLblPos val="r"/>
              <c:showVal val="1"/>
            </c:dLbl>
            <c:dLblPos val="t"/>
            <c:showVal val="1"/>
          </c:dLbls>
          <c:cat>
            <c:strRef>
              <c:f>'2_N_Gestantes_conPqueteComp1'!$B$8:$Z$8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'2_N_Gestantes_conPqueteComp1'!$B$12:$Z$12</c:f>
              <c:numCache>
                <c:formatCode>0</c:formatCode>
                <c:ptCount val="13"/>
                <c:pt idx="0">
                  <c:v>42.56</c:v>
                </c:pt>
                <c:pt idx="1">
                  <c:v>33.480000000000004</c:v>
                </c:pt>
                <c:pt idx="2">
                  <c:v>35.53</c:v>
                </c:pt>
                <c:pt idx="3">
                  <c:v>34.6</c:v>
                </c:pt>
                <c:pt idx="4">
                  <c:v>45.99</c:v>
                </c:pt>
                <c:pt idx="5">
                  <c:v>36.480000000000004</c:v>
                </c:pt>
                <c:pt idx="6">
                  <c:v>42.63</c:v>
                </c:pt>
                <c:pt idx="7">
                  <c:v>36.04</c:v>
                </c:pt>
                <c:pt idx="8">
                  <c:v>49.78</c:v>
                </c:pt>
                <c:pt idx="9">
                  <c:v>53.04</c:v>
                </c:pt>
                <c:pt idx="10">
                  <c:v>36.300000000000011</c:v>
                </c:pt>
                <c:pt idx="11">
                  <c:v>16.739999999999995</c:v>
                </c:pt>
                <c:pt idx="12">
                  <c:v>4.18</c:v>
                </c:pt>
              </c:numCache>
            </c:numRef>
          </c:val>
        </c:ser>
        <c:ser>
          <c:idx val="4"/>
          <c:order val="4"/>
          <c:tx>
            <c:strRef>
              <c:f>'2_N_Gestantes_conPqueteComp1'!$A$13</c:f>
              <c:strCache>
                <c:ptCount val="1"/>
                <c:pt idx="0">
                  <c:v># Gestantes (c/parto) c/ 4 atenciones con Supl Hierro y Ac. fólico</c:v>
                </c:pt>
              </c:strCache>
            </c:strRef>
          </c:tx>
          <c:dLbls>
            <c:dLblPos val="t"/>
            <c:showVal val="1"/>
          </c:dLbls>
          <c:cat>
            <c:strRef>
              <c:f>'2_N_Gestantes_conPqueteComp1'!$B$8:$Z$8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'2_N_Gestantes_conPqueteComp1'!$B$13:$Z$13</c:f>
              <c:numCache>
                <c:formatCode>General</c:formatCode>
                <c:ptCount val="13"/>
                <c:pt idx="0">
                  <c:v>92</c:v>
                </c:pt>
                <c:pt idx="1">
                  <c:v>93</c:v>
                </c:pt>
                <c:pt idx="2">
                  <c:v>77</c:v>
                </c:pt>
                <c:pt idx="3">
                  <c:v>61</c:v>
                </c:pt>
                <c:pt idx="4">
                  <c:v>84</c:v>
                </c:pt>
                <c:pt idx="5">
                  <c:v>87</c:v>
                </c:pt>
                <c:pt idx="6">
                  <c:v>113</c:v>
                </c:pt>
                <c:pt idx="7">
                  <c:v>108</c:v>
                </c:pt>
                <c:pt idx="8">
                  <c:v>145</c:v>
                </c:pt>
                <c:pt idx="9">
                  <c:v>122</c:v>
                </c:pt>
                <c:pt idx="10">
                  <c:v>100</c:v>
                </c:pt>
                <c:pt idx="11">
                  <c:v>54</c:v>
                </c:pt>
                <c:pt idx="12">
                  <c:v>19</c:v>
                </c:pt>
              </c:numCache>
            </c:numRef>
          </c:val>
        </c:ser>
        <c:dLbls>
          <c:showVal val="1"/>
        </c:dLbls>
        <c:marker val="1"/>
        <c:axId val="130072576"/>
        <c:axId val="130074112"/>
      </c:lineChart>
      <c:catAx>
        <c:axId val="13007257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es-PE"/>
          </a:p>
        </c:txPr>
        <c:crossAx val="130074112"/>
        <c:crosses val="autoZero"/>
        <c:auto val="1"/>
        <c:lblAlgn val="ctr"/>
        <c:lblOffset val="100"/>
      </c:catAx>
      <c:valAx>
        <c:axId val="130074112"/>
        <c:scaling>
          <c:orientation val="minMax"/>
        </c:scaling>
        <c:axPos val="l"/>
        <c:majorGridlines/>
        <c:numFmt formatCode="0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es-PE"/>
          </a:p>
        </c:txPr>
        <c:crossAx val="1300725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7450524499383112E-2"/>
          <c:y val="0.8458846365897349"/>
          <c:w val="0.95254947550061697"/>
          <c:h val="0.13557538884068715"/>
        </c:manualLayout>
      </c:layout>
      <c:txPr>
        <a:bodyPr rot="0" vert="horz"/>
        <a:lstStyle/>
        <a:p>
          <a:pPr>
            <a:defRPr/>
          </a:pPr>
          <a:endParaRPr lang="es-PE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PE"/>
  <c:chart>
    <c:plotArea>
      <c:layout/>
      <c:lineChart>
        <c:grouping val="standard"/>
        <c:ser>
          <c:idx val="0"/>
          <c:order val="0"/>
          <c:tx>
            <c:strRef>
              <c:f>'[2_Proporcion_Gestantes_conPqueteCompleto (2).xlsx]2_Proporcion_Gestantes_conP1'!$A$9</c:f>
              <c:strCache>
                <c:ptCount val="1"/>
                <c:pt idx="0">
                  <c:v>% Gestantes con parto + 4 atenciones con Supl Hierro y Acido fólico</c:v>
                </c:pt>
              </c:strCache>
            </c:strRef>
          </c:tx>
          <c:dLbls>
            <c:dLblPos val="t"/>
            <c:showVal val="1"/>
          </c:dLbls>
          <c:cat>
            <c:strRef>
              <c:f>'[2_Proporcion_Gestantes_conPqueteCompleto (2).xlsx]2_Proporcion_Gestantes_conP1'!$N$8:$Z$8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'[2_Proporcion_Gestantes_conPqueteCompleto (2).xlsx]2_Proporcion_Gestantes_conP1'!$N$9:$Z$9</c:f>
              <c:numCache>
                <c:formatCode>0</c:formatCode>
                <c:ptCount val="13"/>
                <c:pt idx="0">
                  <c:v>41</c:v>
                </c:pt>
                <c:pt idx="1">
                  <c:v>50</c:v>
                </c:pt>
                <c:pt idx="2">
                  <c:v>37</c:v>
                </c:pt>
                <c:pt idx="3">
                  <c:v>35</c:v>
                </c:pt>
                <c:pt idx="4">
                  <c:v>38</c:v>
                </c:pt>
                <c:pt idx="5">
                  <c:v>45</c:v>
                </c:pt>
                <c:pt idx="6">
                  <c:v>56</c:v>
                </c:pt>
                <c:pt idx="7">
                  <c:v>51</c:v>
                </c:pt>
                <c:pt idx="8">
                  <c:v>55</c:v>
                </c:pt>
                <c:pt idx="9">
                  <c:v>60</c:v>
                </c:pt>
                <c:pt idx="10">
                  <c:v>61</c:v>
                </c:pt>
                <c:pt idx="11">
                  <c:v>58</c:v>
                </c:pt>
                <c:pt idx="12">
                  <c:v>50</c:v>
                </c:pt>
              </c:numCache>
            </c:numRef>
          </c:val>
        </c:ser>
        <c:ser>
          <c:idx val="1"/>
          <c:order val="1"/>
          <c:tx>
            <c:strRef>
              <c:f>'[2_Proporcion_Gestantes_conPqueteCompleto (2).xlsx]2_Proporcion_Gestantes_conP1'!$A$10</c:f>
              <c:strCache>
                <c:ptCount val="1"/>
                <c:pt idx="0">
                  <c:v>% Gestantes con parto + 4 pruebas de laboratorio en el 1er trimestre</c:v>
                </c:pt>
              </c:strCache>
            </c:strRef>
          </c:tx>
          <c:dLbls>
            <c:dLblPos val="t"/>
            <c:showVal val="1"/>
          </c:dLbls>
          <c:cat>
            <c:strRef>
              <c:f>'[2_Proporcion_Gestantes_conPqueteCompleto (2).xlsx]2_Proporcion_Gestantes_conP1'!$N$8:$Z$8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'[2_Proporcion_Gestantes_conPqueteCompleto (2).xlsx]2_Proporcion_Gestantes_conP1'!$N$10:$Z$10</c:f>
              <c:numCache>
                <c:formatCode>0</c:formatCode>
                <c:ptCount val="13"/>
                <c:pt idx="0">
                  <c:v>19</c:v>
                </c:pt>
                <c:pt idx="1">
                  <c:v>18</c:v>
                </c:pt>
                <c:pt idx="2">
                  <c:v>17</c:v>
                </c:pt>
                <c:pt idx="3">
                  <c:v>20</c:v>
                </c:pt>
                <c:pt idx="4">
                  <c:v>21</c:v>
                </c:pt>
                <c:pt idx="5">
                  <c:v>19</c:v>
                </c:pt>
                <c:pt idx="6">
                  <c:v>21</c:v>
                </c:pt>
                <c:pt idx="7">
                  <c:v>17</c:v>
                </c:pt>
                <c:pt idx="8">
                  <c:v>19</c:v>
                </c:pt>
                <c:pt idx="9">
                  <c:v>26</c:v>
                </c:pt>
                <c:pt idx="10">
                  <c:v>22</c:v>
                </c:pt>
                <c:pt idx="11">
                  <c:v>18</c:v>
                </c:pt>
                <c:pt idx="12">
                  <c:v>11</c:v>
                </c:pt>
              </c:numCache>
            </c:numRef>
          </c:val>
        </c:ser>
        <c:ser>
          <c:idx val="2"/>
          <c:order val="2"/>
          <c:tx>
            <c:strRef>
              <c:f>'[2_Proporcion_Gestantes_conPqueteCompleto (2).xlsx]2_Proporcion_Gestantes_conP1'!$A$11</c:f>
              <c:strCache>
                <c:ptCount val="1"/>
                <c:pt idx="0">
                  <c:v>% Gestantes  con parto, 4 atenciones Suplemento de Hierro y Acido fólico y 4 pruebas de lab. en el 1er trimestre</c:v>
                </c:pt>
              </c:strCache>
            </c:strRef>
          </c:tx>
          <c:dLbls>
            <c:dLbl>
              <c:idx val="3"/>
              <c:layout>
                <c:manualLayout>
                  <c:x val="-2.4027777777777783E-2"/>
                  <c:y val="-3.2494487838389381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2.4027777777777783E-2"/>
                  <c:y val="-2.5354819051559653E-2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2.7114197530864147E-2"/>
                  <c:y val="3.1762531243078165E-2"/>
                </c:manualLayout>
              </c:layout>
              <c:dLblPos val="r"/>
              <c:showVal val="1"/>
            </c:dLbl>
            <c:dLbl>
              <c:idx val="7"/>
              <c:layout>
                <c:manualLayout>
                  <c:x val="-2.4027777777777783E-2"/>
                  <c:y val="-1.8215150264729862E-2"/>
                </c:manualLayout>
              </c:layout>
              <c:dLblPos val="r"/>
              <c:showVal val="1"/>
            </c:dLbl>
            <c:dLbl>
              <c:idx val="8"/>
              <c:layout>
                <c:manualLayout>
                  <c:x val="-1.6311728395061731E-2"/>
                  <c:y val="3.5332365636493043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2.2484567901234577E-2"/>
                  <c:y val="4.6041868816737636E-2"/>
                </c:manualLayout>
              </c:layout>
              <c:dLblPos val="r"/>
              <c:showVal val="1"/>
            </c:dLbl>
            <c:dLbl>
              <c:idx val="10"/>
              <c:layout>
                <c:manualLayout>
                  <c:x val="-2.7114197530864199E-2"/>
                  <c:y val="3.5332365636493043E-2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2.4027777777777894E-2"/>
                  <c:y val="1.7483193669418657E-2"/>
                </c:manualLayout>
              </c:layout>
              <c:dLblPos val="r"/>
              <c:showVal val="1"/>
            </c:dLbl>
            <c:dLblPos val="t"/>
            <c:showVal val="1"/>
          </c:dLbls>
          <c:cat>
            <c:strRef>
              <c:f>'[2_Proporcion_Gestantes_conPqueteCompleto (2).xlsx]2_Proporcion_Gestantes_conP1'!$N$8:$Z$8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'[2_Proporcion_Gestantes_conPqueteCompleto (2).xlsx]2_Proporcion_Gestantes_conP1'!$N$11:$Z$11</c:f>
              <c:numCache>
                <c:formatCode>0</c:formatCode>
                <c:ptCount val="13"/>
                <c:pt idx="0">
                  <c:v>10</c:v>
                </c:pt>
                <c:pt idx="1">
                  <c:v>10</c:v>
                </c:pt>
                <c:pt idx="2">
                  <c:v>8</c:v>
                </c:pt>
                <c:pt idx="3">
                  <c:v>13</c:v>
                </c:pt>
                <c:pt idx="4">
                  <c:v>11</c:v>
                </c:pt>
                <c:pt idx="5">
                  <c:v>13</c:v>
                </c:pt>
                <c:pt idx="6">
                  <c:v>18</c:v>
                </c:pt>
                <c:pt idx="7">
                  <c:v>12</c:v>
                </c:pt>
                <c:pt idx="8">
                  <c:v>18</c:v>
                </c:pt>
                <c:pt idx="9">
                  <c:v>21</c:v>
                </c:pt>
                <c:pt idx="10">
                  <c:v>18</c:v>
                </c:pt>
                <c:pt idx="11">
                  <c:v>15</c:v>
                </c:pt>
                <c:pt idx="12">
                  <c:v>11</c:v>
                </c:pt>
              </c:numCache>
            </c:numRef>
          </c:val>
        </c:ser>
        <c:dLbls>
          <c:showVal val="1"/>
        </c:dLbls>
        <c:marker val="1"/>
        <c:axId val="130078592"/>
        <c:axId val="130080128"/>
      </c:lineChart>
      <c:catAx>
        <c:axId val="130078592"/>
        <c:scaling>
          <c:orientation val="minMax"/>
        </c:scaling>
        <c:axPos val="b"/>
        <c:tickLblPos val="nextTo"/>
        <c:crossAx val="130080128"/>
        <c:crosses val="autoZero"/>
        <c:auto val="1"/>
        <c:lblAlgn val="ctr"/>
        <c:lblOffset val="100"/>
      </c:catAx>
      <c:valAx>
        <c:axId val="130080128"/>
        <c:scaling>
          <c:orientation val="minMax"/>
          <c:max val="100"/>
        </c:scaling>
        <c:axPos val="l"/>
        <c:majorGridlines/>
        <c:numFmt formatCode="0" sourceLinked="1"/>
        <c:tickLblPos val="nextTo"/>
        <c:crossAx val="130078592"/>
        <c:crosses val="autoZero"/>
        <c:crossBetween val="between"/>
      </c:valAx>
    </c:plotArea>
    <c:legend>
      <c:legendPos val="b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PE"/>
  <c:chart>
    <c:plotArea>
      <c:layout/>
      <c:lineChart>
        <c:grouping val="standard"/>
        <c:ser>
          <c:idx val="0"/>
          <c:order val="0"/>
          <c:tx>
            <c:strRef>
              <c:f>'2_N_Gestantes_conPqueteComp1'!$A$9</c:f>
              <c:strCache>
                <c:ptCount val="1"/>
                <c:pt idx="0">
                  <c:v>Nº de Partos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l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'2_N_Gestantes_conPqueteComp1'!$B$8:$AA$8</c:f>
              <c:strCache>
                <c:ptCount val="14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  <c:pt idx="13">
                  <c:v>201602</c:v>
                </c:pt>
              </c:strCache>
            </c:strRef>
          </c:cat>
          <c:val>
            <c:numRef>
              <c:f>'2_N_Gestantes_conPqueteComp1'!$B$9:$AA$9</c:f>
              <c:numCache>
                <c:formatCode>0</c:formatCode>
                <c:ptCount val="14"/>
                <c:pt idx="0">
                  <c:v>224</c:v>
                </c:pt>
                <c:pt idx="1">
                  <c:v>186</c:v>
                </c:pt>
                <c:pt idx="2">
                  <c:v>209</c:v>
                </c:pt>
                <c:pt idx="3">
                  <c:v>173</c:v>
                </c:pt>
                <c:pt idx="4">
                  <c:v>219</c:v>
                </c:pt>
                <c:pt idx="5">
                  <c:v>192</c:v>
                </c:pt>
                <c:pt idx="6">
                  <c:v>203</c:v>
                </c:pt>
                <c:pt idx="7">
                  <c:v>212</c:v>
                </c:pt>
                <c:pt idx="8">
                  <c:v>262</c:v>
                </c:pt>
                <c:pt idx="9">
                  <c:v>204</c:v>
                </c:pt>
                <c:pt idx="10">
                  <c:v>165</c:v>
                </c:pt>
                <c:pt idx="11">
                  <c:v>93</c:v>
                </c:pt>
                <c:pt idx="12">
                  <c:v>38</c:v>
                </c:pt>
                <c:pt idx="13">
                  <c:v>30</c:v>
                </c:pt>
              </c:numCache>
            </c:numRef>
          </c:val>
        </c:ser>
        <c:ser>
          <c:idx val="1"/>
          <c:order val="1"/>
          <c:tx>
            <c:strRef>
              <c:f>'2_N_Gestantes_conPqueteComp1'!$A$11</c:f>
              <c:strCache>
                <c:ptCount val="1"/>
                <c:pt idx="0">
                  <c:v>Nº de Gestantes con parto institucional + 4 atenciones Supl de Fe y Ac fólico y 4 pruebas en el 1er trimestre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l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'2_N_Gestantes_conPqueteComp1'!$B$8:$AA$8</c:f>
              <c:strCache>
                <c:ptCount val="14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  <c:pt idx="13">
                  <c:v>201602</c:v>
                </c:pt>
              </c:strCache>
            </c:strRef>
          </c:cat>
          <c:val>
            <c:numRef>
              <c:f>'2_N_Gestantes_conPqueteComp1'!$B$11:$AA$11</c:f>
              <c:numCache>
                <c:formatCode>0</c:formatCode>
                <c:ptCount val="14"/>
                <c:pt idx="0">
                  <c:v>22</c:v>
                </c:pt>
                <c:pt idx="1">
                  <c:v>18</c:v>
                </c:pt>
                <c:pt idx="2">
                  <c:v>16</c:v>
                </c:pt>
                <c:pt idx="3">
                  <c:v>23</c:v>
                </c:pt>
                <c:pt idx="4">
                  <c:v>23</c:v>
                </c:pt>
                <c:pt idx="5">
                  <c:v>25</c:v>
                </c:pt>
                <c:pt idx="6">
                  <c:v>37</c:v>
                </c:pt>
                <c:pt idx="7">
                  <c:v>26</c:v>
                </c:pt>
                <c:pt idx="8">
                  <c:v>46</c:v>
                </c:pt>
                <c:pt idx="9">
                  <c:v>43</c:v>
                </c:pt>
                <c:pt idx="10">
                  <c:v>30</c:v>
                </c:pt>
                <c:pt idx="11">
                  <c:v>14</c:v>
                </c:pt>
                <c:pt idx="12">
                  <c:v>4</c:v>
                </c:pt>
                <c:pt idx="13">
                  <c:v>3</c:v>
                </c:pt>
              </c:numCache>
            </c:numRef>
          </c:val>
        </c:ser>
        <c:dLbls>
          <c:showVal val="1"/>
        </c:dLbls>
        <c:marker val="1"/>
        <c:axId val="130141184"/>
        <c:axId val="116785920"/>
      </c:lineChart>
      <c:catAx>
        <c:axId val="130141184"/>
        <c:scaling>
          <c:orientation val="minMax"/>
        </c:scaling>
        <c:axPos val="b"/>
        <c:numFmt formatCode="General" sourceLinked="0"/>
        <c:tickLblPos val="nextTo"/>
        <c:crossAx val="116785920"/>
        <c:crosses val="autoZero"/>
        <c:auto val="1"/>
        <c:lblAlgn val="ctr"/>
        <c:lblOffset val="100"/>
      </c:catAx>
      <c:valAx>
        <c:axId val="116785920"/>
        <c:scaling>
          <c:orientation val="minMax"/>
        </c:scaling>
        <c:axPos val="l"/>
        <c:majorGridlines/>
        <c:numFmt formatCode="0" sourceLinked="1"/>
        <c:tickLblPos val="nextTo"/>
        <c:crossAx val="130141184"/>
        <c:crosses val="autoZero"/>
        <c:crossBetween val="between"/>
      </c:valAx>
    </c:plotArea>
    <c:legend>
      <c:legendPos val="b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PE"/>
  <c:chart>
    <c:autoTitleDeleted val="1"/>
    <c:plotArea>
      <c:layout/>
      <c:lineChart>
        <c:grouping val="standard"/>
        <c:ser>
          <c:idx val="0"/>
          <c:order val="0"/>
          <c:tx>
            <c:strRef>
              <c:f>'[Gráfico en Microsoft PowerPoint]Paquete_niñomenor1año1'!$A$9</c:f>
              <c:strCache>
                <c:ptCount val="1"/>
                <c:pt idx="0">
                  <c:v>Niños c/ Supl micronutrientes de acuerdo con su edad</c:v>
                </c:pt>
              </c:strCache>
            </c:strRef>
          </c:tx>
          <c:cat>
            <c:strRef>
              <c:f>'[Gráfico en Microsoft PowerPoint]Paquete_niñomenor1año1'!$N$8:$AA$8</c:f>
              <c:strCache>
                <c:ptCount val="14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  <c:pt idx="13">
                  <c:v>201602</c:v>
                </c:pt>
              </c:strCache>
            </c:strRef>
          </c:cat>
          <c:val>
            <c:numRef>
              <c:f>'[Gráfico en Microsoft PowerPoint]Paquete_niñomenor1año1'!$N$9:$AA$9</c:f>
              <c:numCache>
                <c:formatCode>0</c:formatCode>
                <c:ptCount val="14"/>
                <c:pt idx="0">
                  <c:v>2137</c:v>
                </c:pt>
                <c:pt idx="1">
                  <c:v>2260</c:v>
                </c:pt>
                <c:pt idx="2">
                  <c:v>2501</c:v>
                </c:pt>
                <c:pt idx="3">
                  <c:v>2641</c:v>
                </c:pt>
                <c:pt idx="4">
                  <c:v>2833</c:v>
                </c:pt>
                <c:pt idx="5">
                  <c:v>3001</c:v>
                </c:pt>
                <c:pt idx="6">
                  <c:v>3159</c:v>
                </c:pt>
                <c:pt idx="7">
                  <c:v>3194</c:v>
                </c:pt>
                <c:pt idx="8">
                  <c:v>3292</c:v>
                </c:pt>
                <c:pt idx="9">
                  <c:v>3282</c:v>
                </c:pt>
                <c:pt idx="10">
                  <c:v>3116</c:v>
                </c:pt>
                <c:pt idx="11">
                  <c:v>2892</c:v>
                </c:pt>
                <c:pt idx="12">
                  <c:v>2641</c:v>
                </c:pt>
                <c:pt idx="13">
                  <c:v>2453</c:v>
                </c:pt>
              </c:numCache>
            </c:numRef>
          </c:val>
        </c:ser>
        <c:ser>
          <c:idx val="1"/>
          <c:order val="1"/>
          <c:tx>
            <c:strRef>
              <c:f>'[Gráfico en Microsoft PowerPoint]Paquete_niñomenor1año1'!$A$10</c:f>
              <c:strCache>
                <c:ptCount val="1"/>
                <c:pt idx="0">
                  <c:v>Niños c/ atenciones de CRED de acuerdo con su edad</c:v>
                </c:pt>
              </c:strCache>
            </c:strRef>
          </c:tx>
          <c:cat>
            <c:strRef>
              <c:f>'[Gráfico en Microsoft PowerPoint]Paquete_niñomenor1año1'!$N$8:$AA$8</c:f>
              <c:strCache>
                <c:ptCount val="14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  <c:pt idx="13">
                  <c:v>201602</c:v>
                </c:pt>
              </c:strCache>
            </c:strRef>
          </c:cat>
          <c:val>
            <c:numRef>
              <c:f>'[Gráfico en Microsoft PowerPoint]Paquete_niñomenor1año1'!$N$10:$AA$10</c:f>
              <c:numCache>
                <c:formatCode>0</c:formatCode>
                <c:ptCount val="14"/>
                <c:pt idx="0">
                  <c:v>290</c:v>
                </c:pt>
                <c:pt idx="1">
                  <c:v>297</c:v>
                </c:pt>
                <c:pt idx="2">
                  <c:v>339</c:v>
                </c:pt>
                <c:pt idx="3">
                  <c:v>354</c:v>
                </c:pt>
                <c:pt idx="4">
                  <c:v>360</c:v>
                </c:pt>
                <c:pt idx="5">
                  <c:v>390</c:v>
                </c:pt>
                <c:pt idx="6">
                  <c:v>427</c:v>
                </c:pt>
                <c:pt idx="7">
                  <c:v>489</c:v>
                </c:pt>
                <c:pt idx="8">
                  <c:v>544</c:v>
                </c:pt>
                <c:pt idx="9">
                  <c:v>561</c:v>
                </c:pt>
                <c:pt idx="10">
                  <c:v>541</c:v>
                </c:pt>
                <c:pt idx="11">
                  <c:v>520</c:v>
                </c:pt>
                <c:pt idx="12">
                  <c:v>522</c:v>
                </c:pt>
                <c:pt idx="13">
                  <c:v>509</c:v>
                </c:pt>
              </c:numCache>
            </c:numRef>
          </c:val>
        </c:ser>
        <c:ser>
          <c:idx val="2"/>
          <c:order val="2"/>
          <c:tx>
            <c:strRef>
              <c:f>'[Gráfico en Microsoft PowerPoint]Paquete_niñomenor1año1'!$A$11</c:f>
              <c:strCache>
                <c:ptCount val="1"/>
                <c:pt idx="0">
                  <c:v>Niños c/vacuna Neumococo</c:v>
                </c:pt>
              </c:strCache>
            </c:strRef>
          </c:tx>
          <c:cat>
            <c:strRef>
              <c:f>'[Gráfico en Microsoft PowerPoint]Paquete_niñomenor1año1'!$N$8:$AA$8</c:f>
              <c:strCache>
                <c:ptCount val="14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  <c:pt idx="13">
                  <c:v>201602</c:v>
                </c:pt>
              </c:strCache>
            </c:strRef>
          </c:cat>
          <c:val>
            <c:numRef>
              <c:f>'[Gráfico en Microsoft PowerPoint]Paquete_niñomenor1año1'!$N$11:$AA$11</c:f>
              <c:numCache>
                <c:formatCode>0</c:formatCode>
                <c:ptCount val="14"/>
                <c:pt idx="0">
                  <c:v>815</c:v>
                </c:pt>
                <c:pt idx="1">
                  <c:v>967</c:v>
                </c:pt>
                <c:pt idx="2">
                  <c:v>1036</c:v>
                </c:pt>
                <c:pt idx="3">
                  <c:v>1083</c:v>
                </c:pt>
                <c:pt idx="4">
                  <c:v>1119</c:v>
                </c:pt>
                <c:pt idx="5">
                  <c:v>1128</c:v>
                </c:pt>
                <c:pt idx="6">
                  <c:v>1169</c:v>
                </c:pt>
                <c:pt idx="7">
                  <c:v>1217</c:v>
                </c:pt>
                <c:pt idx="8">
                  <c:v>1338</c:v>
                </c:pt>
                <c:pt idx="9">
                  <c:v>1350</c:v>
                </c:pt>
                <c:pt idx="10">
                  <c:v>1220</c:v>
                </c:pt>
                <c:pt idx="11">
                  <c:v>1066</c:v>
                </c:pt>
                <c:pt idx="12">
                  <c:v>1054</c:v>
                </c:pt>
                <c:pt idx="13">
                  <c:v>1039</c:v>
                </c:pt>
              </c:numCache>
            </c:numRef>
          </c:val>
        </c:ser>
        <c:ser>
          <c:idx val="3"/>
          <c:order val="3"/>
          <c:tx>
            <c:strRef>
              <c:f>'[Gráfico en Microsoft PowerPoint]Paquete_niñomenor1año1'!$A$12</c:f>
              <c:strCache>
                <c:ptCount val="1"/>
                <c:pt idx="0">
                  <c:v>Niños c/vacuna Rotavirus</c:v>
                </c:pt>
              </c:strCache>
            </c:strRef>
          </c:tx>
          <c:cat>
            <c:strRef>
              <c:f>'[Gráfico en Microsoft PowerPoint]Paquete_niñomenor1año1'!$N$8:$AA$8</c:f>
              <c:strCache>
                <c:ptCount val="14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  <c:pt idx="13">
                  <c:v>201602</c:v>
                </c:pt>
              </c:strCache>
            </c:strRef>
          </c:cat>
          <c:val>
            <c:numRef>
              <c:f>'[Gráfico en Microsoft PowerPoint]Paquete_niñomenor1año1'!$N$12:$AA$12</c:f>
              <c:numCache>
                <c:formatCode>0</c:formatCode>
                <c:ptCount val="14"/>
                <c:pt idx="0">
                  <c:v>810</c:v>
                </c:pt>
                <c:pt idx="1">
                  <c:v>970</c:v>
                </c:pt>
                <c:pt idx="2">
                  <c:v>1040</c:v>
                </c:pt>
                <c:pt idx="3">
                  <c:v>1085</c:v>
                </c:pt>
                <c:pt idx="4">
                  <c:v>1124</c:v>
                </c:pt>
                <c:pt idx="5">
                  <c:v>1143</c:v>
                </c:pt>
                <c:pt idx="6">
                  <c:v>1183</c:v>
                </c:pt>
                <c:pt idx="7">
                  <c:v>1239</c:v>
                </c:pt>
                <c:pt idx="8">
                  <c:v>1335</c:v>
                </c:pt>
                <c:pt idx="9">
                  <c:v>1352</c:v>
                </c:pt>
                <c:pt idx="10">
                  <c:v>1212</c:v>
                </c:pt>
                <c:pt idx="11">
                  <c:v>1061</c:v>
                </c:pt>
                <c:pt idx="12">
                  <c:v>1054</c:v>
                </c:pt>
                <c:pt idx="13">
                  <c:v>1024</c:v>
                </c:pt>
              </c:numCache>
            </c:numRef>
          </c:val>
        </c:ser>
        <c:ser>
          <c:idx val="4"/>
          <c:order val="4"/>
          <c:tx>
            <c:strRef>
              <c:f>'[Gráfico en Microsoft PowerPoint]Paquete_niñomenor1año1'!$A$13</c:f>
              <c:strCache>
                <c:ptCount val="1"/>
                <c:pt idx="0">
                  <c:v>Niños c/ Dni (Reniec)</c:v>
                </c:pt>
              </c:strCache>
            </c:strRef>
          </c:tx>
          <c:cat>
            <c:strRef>
              <c:f>'[Gráfico en Microsoft PowerPoint]Paquete_niñomenor1año1'!$N$8:$AA$8</c:f>
              <c:strCache>
                <c:ptCount val="14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  <c:pt idx="13">
                  <c:v>201602</c:v>
                </c:pt>
              </c:strCache>
            </c:strRef>
          </c:cat>
          <c:val>
            <c:numRef>
              <c:f>'[Gráfico en Microsoft PowerPoint]Paquete_niñomenor1año1'!$N$13:$AA$13</c:f>
              <c:numCache>
                <c:formatCode>0</c:formatCode>
                <c:ptCount val="14"/>
                <c:pt idx="0">
                  <c:v>2456</c:v>
                </c:pt>
                <c:pt idx="1">
                  <c:v>2727</c:v>
                </c:pt>
                <c:pt idx="2">
                  <c:v>2920</c:v>
                </c:pt>
                <c:pt idx="3">
                  <c:v>3155</c:v>
                </c:pt>
                <c:pt idx="4">
                  <c:v>3297</c:v>
                </c:pt>
                <c:pt idx="5">
                  <c:v>3456</c:v>
                </c:pt>
                <c:pt idx="6">
                  <c:v>3590</c:v>
                </c:pt>
                <c:pt idx="7">
                  <c:v>3811</c:v>
                </c:pt>
                <c:pt idx="8">
                  <c:v>3939</c:v>
                </c:pt>
                <c:pt idx="9">
                  <c:v>4158</c:v>
                </c:pt>
                <c:pt idx="10">
                  <c:v>4304</c:v>
                </c:pt>
                <c:pt idx="11">
                  <c:v>4120</c:v>
                </c:pt>
                <c:pt idx="12">
                  <c:v>3790</c:v>
                </c:pt>
                <c:pt idx="13">
                  <c:v>3567</c:v>
                </c:pt>
              </c:numCache>
            </c:numRef>
          </c:val>
        </c:ser>
        <c:ser>
          <c:idx val="5"/>
          <c:order val="5"/>
          <c:tx>
            <c:strRef>
              <c:f>'[Gráfico en Microsoft PowerPoint]Paquete_niñomenor1año1'!$A$14</c:f>
              <c:strCache>
                <c:ptCount val="1"/>
                <c:pt idx="0">
                  <c:v>Niños con criterios FED (5 criterios)</c:v>
                </c:pt>
              </c:strCache>
            </c:strRef>
          </c:tx>
          <c:cat>
            <c:strRef>
              <c:f>'[Gráfico en Microsoft PowerPoint]Paquete_niñomenor1año1'!$N$8:$AA$8</c:f>
              <c:strCache>
                <c:ptCount val="14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  <c:pt idx="13">
                  <c:v>201602</c:v>
                </c:pt>
              </c:strCache>
            </c:strRef>
          </c:cat>
          <c:val>
            <c:numRef>
              <c:f>'[Gráfico en Microsoft PowerPoint]Paquete_niñomenor1año1'!$N$14:$AA$14</c:f>
              <c:numCache>
                <c:formatCode>0</c:formatCode>
                <c:ptCount val="14"/>
                <c:pt idx="0">
                  <c:v>26</c:v>
                </c:pt>
                <c:pt idx="1">
                  <c:v>45</c:v>
                </c:pt>
                <c:pt idx="2">
                  <c:v>87</c:v>
                </c:pt>
                <c:pt idx="3">
                  <c:v>90</c:v>
                </c:pt>
                <c:pt idx="4">
                  <c:v>106</c:v>
                </c:pt>
                <c:pt idx="5">
                  <c:v>140</c:v>
                </c:pt>
                <c:pt idx="6">
                  <c:v>166</c:v>
                </c:pt>
                <c:pt idx="7">
                  <c:v>207</c:v>
                </c:pt>
                <c:pt idx="8">
                  <c:v>257</c:v>
                </c:pt>
                <c:pt idx="9">
                  <c:v>275</c:v>
                </c:pt>
                <c:pt idx="10">
                  <c:v>292</c:v>
                </c:pt>
                <c:pt idx="11">
                  <c:v>245</c:v>
                </c:pt>
                <c:pt idx="12">
                  <c:v>219</c:v>
                </c:pt>
                <c:pt idx="13">
                  <c:v>259</c:v>
                </c:pt>
              </c:numCache>
            </c:numRef>
          </c:val>
        </c:ser>
        <c:dLbls>
          <c:showVal val="1"/>
        </c:dLbls>
        <c:marker val="1"/>
        <c:axId val="116935296"/>
        <c:axId val="116949376"/>
      </c:lineChart>
      <c:catAx>
        <c:axId val="116935296"/>
        <c:scaling>
          <c:orientation val="minMax"/>
        </c:scaling>
        <c:axPos val="b"/>
        <c:majorTickMark val="none"/>
        <c:tickLblPos val="nextTo"/>
        <c:crossAx val="116949376"/>
        <c:crosses val="autoZero"/>
        <c:auto val="1"/>
        <c:lblAlgn val="ctr"/>
        <c:lblOffset val="100"/>
      </c:catAx>
      <c:valAx>
        <c:axId val="116949376"/>
        <c:scaling>
          <c:orientation val="minMax"/>
        </c:scaling>
        <c:axPos val="l"/>
        <c:majorGridlines/>
        <c:numFmt formatCode="0" sourceLinked="1"/>
        <c:majorTickMark val="none"/>
        <c:tickLblPos val="nextTo"/>
        <c:crossAx val="116935296"/>
        <c:crosses val="autoZero"/>
        <c:crossBetween val="between"/>
      </c:valAx>
    </c:plotArea>
    <c:legend>
      <c:legendPos val="b"/>
      <c:layout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PE"/>
  <c:chart>
    <c:plotArea>
      <c:layout/>
      <c:lineChart>
        <c:grouping val="standard"/>
        <c:ser>
          <c:idx val="0"/>
          <c:order val="0"/>
          <c:tx>
            <c:strRef>
              <c:f>'[Gráfico en Microsoft PowerPoint]Proporcion_Paquete_niñomeno1'!$A$38</c:f>
              <c:strCache>
                <c:ptCount val="1"/>
                <c:pt idx="0">
                  <c:v>% Niños con Supl de micronutrientes de acuerdo con su edad</c:v>
                </c:pt>
              </c:strCache>
            </c:strRef>
          </c:tx>
          <c:dLbls>
            <c:dLblPos val="t"/>
            <c:showVal val="1"/>
          </c:dLbls>
          <c:cat>
            <c:strRef>
              <c:f>'[Gráfico en Microsoft PowerPoint]Proporcion_Paquete_niñomeno1'!$N$37:$Z$37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'[Gráfico en Microsoft PowerPoint]Proporcion_Paquete_niñomeno1'!$N$38:$Z$38</c:f>
              <c:numCache>
                <c:formatCode>0</c:formatCode>
                <c:ptCount val="13"/>
                <c:pt idx="0">
                  <c:v>64</c:v>
                </c:pt>
                <c:pt idx="1">
                  <c:v>65</c:v>
                </c:pt>
                <c:pt idx="2">
                  <c:v>69</c:v>
                </c:pt>
                <c:pt idx="3">
                  <c:v>70</c:v>
                </c:pt>
                <c:pt idx="4">
                  <c:v>72</c:v>
                </c:pt>
                <c:pt idx="5">
                  <c:v>73</c:v>
                </c:pt>
                <c:pt idx="6">
                  <c:v>75</c:v>
                </c:pt>
                <c:pt idx="7">
                  <c:v>73</c:v>
                </c:pt>
                <c:pt idx="8">
                  <c:v>72</c:v>
                </c:pt>
                <c:pt idx="9">
                  <c:v>70</c:v>
                </c:pt>
                <c:pt idx="10">
                  <c:v>67</c:v>
                </c:pt>
                <c:pt idx="11">
                  <c:v>63</c:v>
                </c:pt>
                <c:pt idx="12">
                  <c:v>61</c:v>
                </c:pt>
              </c:numCache>
            </c:numRef>
          </c:val>
        </c:ser>
        <c:ser>
          <c:idx val="1"/>
          <c:order val="1"/>
          <c:tx>
            <c:strRef>
              <c:f>'[Gráfico en Microsoft PowerPoint]Proporcion_Paquete_niñomeno1'!$A$39</c:f>
              <c:strCache>
                <c:ptCount val="1"/>
                <c:pt idx="0">
                  <c:v>% Niños  con atenciones de CRED de acuerdo con su edad</c:v>
                </c:pt>
              </c:strCache>
            </c:strRef>
          </c:tx>
          <c:dLbls>
            <c:dLblPos val="t"/>
            <c:showVal val="1"/>
          </c:dLbls>
          <c:cat>
            <c:strRef>
              <c:f>'[Gráfico en Microsoft PowerPoint]Proporcion_Paquete_niñomeno1'!$N$37:$Z$37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'[Gráfico en Microsoft PowerPoint]Proporcion_Paquete_niñomeno1'!$N$39:$Z$39</c:f>
              <c:numCache>
                <c:formatCode>0</c:formatCode>
                <c:ptCount val="13"/>
                <c:pt idx="0">
                  <c:v>9</c:v>
                </c:pt>
                <c:pt idx="1">
                  <c:v>9</c:v>
                </c:pt>
                <c:pt idx="2">
                  <c:v>9</c:v>
                </c:pt>
                <c:pt idx="3">
                  <c:v>9</c:v>
                </c:pt>
                <c:pt idx="4">
                  <c:v>9</c:v>
                </c:pt>
                <c:pt idx="5">
                  <c:v>10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12</c:v>
                </c:pt>
                <c:pt idx="10">
                  <c:v>12</c:v>
                </c:pt>
                <c:pt idx="11">
                  <c:v>11</c:v>
                </c:pt>
                <c:pt idx="12">
                  <c:v>12</c:v>
                </c:pt>
              </c:numCache>
            </c:numRef>
          </c:val>
        </c:ser>
        <c:ser>
          <c:idx val="2"/>
          <c:order val="2"/>
          <c:tx>
            <c:strRef>
              <c:f>'[Gráfico en Microsoft PowerPoint]Proporcion_Paquete_niñomeno1'!$A$40</c:f>
              <c:strCache>
                <c:ptCount val="1"/>
                <c:pt idx="0">
                  <c:v>% Niños con vacunac Neumococo de acuerdo con su edad</c:v>
                </c:pt>
              </c:strCache>
            </c:strRef>
          </c:tx>
          <c:dLbls>
            <c:dLblPos val="t"/>
            <c:showVal val="1"/>
          </c:dLbls>
          <c:cat>
            <c:strRef>
              <c:f>'[Gráfico en Microsoft PowerPoint]Proporcion_Paquete_niñomeno1'!$N$37:$Z$37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'[Gráfico en Microsoft PowerPoint]Proporcion_Paquete_niñomeno1'!$N$40:$Z$40</c:f>
              <c:numCache>
                <c:formatCode>0</c:formatCode>
                <c:ptCount val="13"/>
                <c:pt idx="0">
                  <c:v>25</c:v>
                </c:pt>
                <c:pt idx="1">
                  <c:v>28</c:v>
                </c:pt>
                <c:pt idx="2">
                  <c:v>29</c:v>
                </c:pt>
                <c:pt idx="3">
                  <c:v>29</c:v>
                </c:pt>
                <c:pt idx="4">
                  <c:v>28</c:v>
                </c:pt>
                <c:pt idx="5">
                  <c:v>28</c:v>
                </c:pt>
                <c:pt idx="6">
                  <c:v>28</c:v>
                </c:pt>
                <c:pt idx="7">
                  <c:v>28</c:v>
                </c:pt>
                <c:pt idx="8">
                  <c:v>29</c:v>
                </c:pt>
                <c:pt idx="9">
                  <c:v>29</c:v>
                </c:pt>
                <c:pt idx="10">
                  <c:v>26</c:v>
                </c:pt>
                <c:pt idx="11">
                  <c:v>23</c:v>
                </c:pt>
                <c:pt idx="12">
                  <c:v>24</c:v>
                </c:pt>
              </c:numCache>
            </c:numRef>
          </c:val>
        </c:ser>
        <c:ser>
          <c:idx val="3"/>
          <c:order val="3"/>
          <c:tx>
            <c:strRef>
              <c:f>'[Gráfico en Microsoft PowerPoint]Proporcion_Paquete_niñomeno1'!$A$41</c:f>
              <c:strCache>
                <c:ptCount val="1"/>
                <c:pt idx="0">
                  <c:v>% Niños con vacunac Rotavirus de acuerdo con su edad</c:v>
                </c:pt>
              </c:strCache>
            </c:strRef>
          </c:tx>
          <c:dLbls>
            <c:dLblPos val="t"/>
            <c:showVal val="1"/>
          </c:dLbls>
          <c:cat>
            <c:strRef>
              <c:f>'[Gráfico en Microsoft PowerPoint]Proporcion_Paquete_niñomeno1'!$N$37:$Z$37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'[Gráfico en Microsoft PowerPoint]Proporcion_Paquete_niñomeno1'!$N$41:$Z$41</c:f>
              <c:numCache>
                <c:formatCode>0</c:formatCode>
                <c:ptCount val="13"/>
                <c:pt idx="0">
                  <c:v>24</c:v>
                </c:pt>
                <c:pt idx="1">
                  <c:v>28</c:v>
                </c:pt>
                <c:pt idx="2">
                  <c:v>29</c:v>
                </c:pt>
                <c:pt idx="3">
                  <c:v>29</c:v>
                </c:pt>
                <c:pt idx="4">
                  <c:v>28</c:v>
                </c:pt>
                <c:pt idx="5">
                  <c:v>28</c:v>
                </c:pt>
                <c:pt idx="6">
                  <c:v>28</c:v>
                </c:pt>
                <c:pt idx="7">
                  <c:v>28</c:v>
                </c:pt>
                <c:pt idx="8">
                  <c:v>29</c:v>
                </c:pt>
                <c:pt idx="9">
                  <c:v>29</c:v>
                </c:pt>
                <c:pt idx="10">
                  <c:v>26</c:v>
                </c:pt>
                <c:pt idx="11">
                  <c:v>23</c:v>
                </c:pt>
                <c:pt idx="12">
                  <c:v>24</c:v>
                </c:pt>
              </c:numCache>
            </c:numRef>
          </c:val>
        </c:ser>
        <c:ser>
          <c:idx val="4"/>
          <c:order val="4"/>
          <c:tx>
            <c:strRef>
              <c:f>'[Gráfico en Microsoft PowerPoint]Proporcion_Paquete_niñomeno1'!$A$42</c:f>
              <c:strCache>
                <c:ptCount val="1"/>
                <c:pt idx="0">
                  <c:v>% Niños con DNI (Reniec)</c:v>
                </c:pt>
              </c:strCache>
            </c:strRef>
          </c:tx>
          <c:dLbls>
            <c:dLblPos val="t"/>
            <c:showVal val="1"/>
          </c:dLbls>
          <c:cat>
            <c:strRef>
              <c:f>'[Gráfico en Microsoft PowerPoint]Proporcion_Paquete_niñomeno1'!$N$37:$Z$37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'[Gráfico en Microsoft PowerPoint]Proporcion_Paquete_niñomeno1'!$N$42:$Z$42</c:f>
              <c:numCache>
                <c:formatCode>0</c:formatCode>
                <c:ptCount val="13"/>
                <c:pt idx="0">
                  <c:v>74</c:v>
                </c:pt>
                <c:pt idx="1">
                  <c:v>79</c:v>
                </c:pt>
                <c:pt idx="2">
                  <c:v>80</c:v>
                </c:pt>
                <c:pt idx="3">
                  <c:v>83</c:v>
                </c:pt>
                <c:pt idx="4">
                  <c:v>83</c:v>
                </c:pt>
                <c:pt idx="5">
                  <c:v>85</c:v>
                </c:pt>
                <c:pt idx="6">
                  <c:v>85</c:v>
                </c:pt>
                <c:pt idx="7">
                  <c:v>87</c:v>
                </c:pt>
                <c:pt idx="8">
                  <c:v>87</c:v>
                </c:pt>
                <c:pt idx="9">
                  <c:v>89</c:v>
                </c:pt>
                <c:pt idx="10">
                  <c:v>92</c:v>
                </c:pt>
                <c:pt idx="11">
                  <c:v>90</c:v>
                </c:pt>
                <c:pt idx="12">
                  <c:v>87</c:v>
                </c:pt>
              </c:numCache>
            </c:numRef>
          </c:val>
        </c:ser>
        <c:ser>
          <c:idx val="5"/>
          <c:order val="5"/>
          <c:tx>
            <c:strRef>
              <c:f>'[Gráfico en Microsoft PowerPoint]Proporcion_Paquete_niñomeno1'!$A$43</c:f>
              <c:strCache>
                <c:ptCount val="1"/>
                <c:pt idx="0">
                  <c:v>% Niños con criterios FED (5 criterios)</c:v>
                </c:pt>
              </c:strCache>
            </c:strRef>
          </c:tx>
          <c:dLbls>
            <c:dLbl>
              <c:idx val="0"/>
              <c:layout>
                <c:manualLayout>
                  <c:x val="-1.7726970875628502E-2"/>
                  <c:y val="-2.6063590378492207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1.933339657843974E-2"/>
                  <c:y val="-1.9630137232647605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1.6120545172817261E-2"/>
                  <c:y val="-2.6063590378492207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1.933339657843974E-2"/>
                  <c:y val="-1.9630137232647605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2.0939822281250995E-2"/>
                  <c:y val="-2.6063590378492207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2.0939822281250936E-2"/>
                  <c:y val="-2.2846863805569908E-2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1.933339657843974E-2"/>
                  <c:y val="-2.6063590378492207E-2"/>
                </c:manualLayout>
              </c:layout>
              <c:dLblPos val="r"/>
              <c:showVal val="1"/>
            </c:dLbl>
            <c:dLbl>
              <c:idx val="7"/>
              <c:layout>
                <c:manualLayout>
                  <c:x val="-1.933339657843974E-2"/>
                  <c:y val="-2.9280316951414517E-2"/>
                </c:manualLayout>
              </c:layout>
              <c:dLblPos val="r"/>
              <c:showVal val="1"/>
            </c:dLbl>
            <c:dLbl>
              <c:idx val="8"/>
              <c:layout>
                <c:manualLayout>
                  <c:x val="-1.933339657843974E-2"/>
                  <c:y val="-2.2846863805569908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1.6120545172817261E-2"/>
                  <c:y val="-1.9630137232647605E-2"/>
                </c:manualLayout>
              </c:layout>
              <c:dLblPos val="r"/>
              <c:showVal val="1"/>
            </c:dLbl>
            <c:dLbl>
              <c:idx val="10"/>
              <c:layout>
                <c:manualLayout>
                  <c:x val="-2.0939822281250995E-2"/>
                  <c:y val="-3.249704352433682E-2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2.0939822281250995E-2"/>
                  <c:y val="-1.9630137232647605E-2"/>
                </c:manualLayout>
              </c:layout>
              <c:dLblPos val="r"/>
              <c:showVal val="1"/>
            </c:dLbl>
            <c:dLbl>
              <c:idx val="12"/>
              <c:layout>
                <c:manualLayout>
                  <c:x val="-1.933339657843974E-2"/>
                  <c:y val="-2.2846863805569908E-2"/>
                </c:manualLayout>
              </c:layout>
              <c:dLblPos val="r"/>
              <c:showVal val="1"/>
            </c:dLbl>
            <c:dLblPos val="t"/>
            <c:showVal val="1"/>
          </c:dLbls>
          <c:cat>
            <c:strRef>
              <c:f>'[Gráfico en Microsoft PowerPoint]Proporcion_Paquete_niñomeno1'!$N$37:$Z$37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'[Gráfico en Microsoft PowerPoint]Proporcion_Paquete_niñomeno1'!$N$43:$Z$43</c:f>
              <c:numCache>
                <c:formatCode>0</c:formatCode>
                <c:ptCount val="13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  <c:pt idx="9">
                  <c:v>6</c:v>
                </c:pt>
                <c:pt idx="10">
                  <c:v>6</c:v>
                </c:pt>
                <c:pt idx="11">
                  <c:v>5</c:v>
                </c:pt>
                <c:pt idx="12">
                  <c:v>5</c:v>
                </c:pt>
              </c:numCache>
            </c:numRef>
          </c:val>
        </c:ser>
        <c:dLbls>
          <c:showVal val="1"/>
        </c:dLbls>
        <c:marker val="1"/>
        <c:axId val="109206912"/>
        <c:axId val="109216896"/>
      </c:lineChart>
      <c:catAx>
        <c:axId val="109206912"/>
        <c:scaling>
          <c:orientation val="minMax"/>
        </c:scaling>
        <c:axPos val="b"/>
        <c:tickLblPos val="nextTo"/>
        <c:crossAx val="109216896"/>
        <c:crosses val="autoZero"/>
        <c:auto val="1"/>
        <c:lblAlgn val="ctr"/>
        <c:lblOffset val="100"/>
      </c:catAx>
      <c:valAx>
        <c:axId val="109216896"/>
        <c:scaling>
          <c:orientation val="minMax"/>
        </c:scaling>
        <c:axPos val="l"/>
        <c:majorGridlines/>
        <c:numFmt formatCode="0" sourceLinked="1"/>
        <c:tickLblPos val="nextTo"/>
        <c:crossAx val="109206912"/>
        <c:crosses val="autoZero"/>
        <c:crossBetween val="between"/>
      </c:valAx>
    </c:plotArea>
    <c:legend>
      <c:legendPos val="b"/>
      <c:layout/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PE"/>
  <c:chart>
    <c:plotArea>
      <c:layout/>
      <c:lineChart>
        <c:grouping val="standard"/>
        <c:ser>
          <c:idx val="0"/>
          <c:order val="0"/>
          <c:tx>
            <c:strRef>
              <c:f>[Nro_niños_menores1año_con_paquetecompleto.xlsx]Nro_niños_menores1año_con_p1!$A$9</c:f>
              <c:strCache>
                <c:ptCount val="1"/>
                <c:pt idx="0">
                  <c:v>Niños &gt; 36 meses</c:v>
                </c:pt>
              </c:strCache>
            </c:strRef>
          </c:tx>
          <c:dLbls>
            <c:dLblPos val="t"/>
            <c:showVal val="1"/>
          </c:dLbls>
          <c:cat>
            <c:strRef>
              <c:f>[Nro_niños_menores1año_con_paquetecompleto.xlsx]Nro_niños_menores1año_con_p1!$N$8:$Z$8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[Nro_niños_menores1año_con_paquetecompleto.xlsx]Nro_niños_menores1año_con_p1!$N$9:$Z$9</c:f>
              <c:numCache>
                <c:formatCode>0</c:formatCode>
                <c:ptCount val="13"/>
                <c:pt idx="0">
                  <c:v>3322</c:v>
                </c:pt>
                <c:pt idx="1">
                  <c:v>3455</c:v>
                </c:pt>
                <c:pt idx="2">
                  <c:v>3634</c:v>
                </c:pt>
                <c:pt idx="3">
                  <c:v>3799</c:v>
                </c:pt>
                <c:pt idx="4">
                  <c:v>3952</c:v>
                </c:pt>
                <c:pt idx="5">
                  <c:v>4083</c:v>
                </c:pt>
                <c:pt idx="6">
                  <c:v>4221</c:v>
                </c:pt>
                <c:pt idx="7">
                  <c:v>4390</c:v>
                </c:pt>
                <c:pt idx="8">
                  <c:v>4551</c:v>
                </c:pt>
                <c:pt idx="9">
                  <c:v>4691</c:v>
                </c:pt>
                <c:pt idx="10">
                  <c:v>4683</c:v>
                </c:pt>
                <c:pt idx="11">
                  <c:v>4594</c:v>
                </c:pt>
                <c:pt idx="12">
                  <c:v>4363</c:v>
                </c:pt>
              </c:numCache>
            </c:numRef>
          </c:val>
        </c:ser>
        <c:ser>
          <c:idx val="1"/>
          <c:order val="1"/>
          <c:tx>
            <c:strRef>
              <c:f>[Nro_niños_menores1año_con_paquetecompleto.xlsx]Nro_niños_menores1año_con_p1!$A$10</c:f>
              <c:strCache>
                <c:ptCount val="1"/>
                <c:pt idx="0">
                  <c:v>Niños con criterios FED (5 criterios)</c:v>
                </c:pt>
              </c:strCache>
            </c:strRef>
          </c:tx>
          <c:dLbls>
            <c:dLblPos val="t"/>
            <c:showVal val="1"/>
          </c:dLbls>
          <c:cat>
            <c:strRef>
              <c:f>[Nro_niños_menores1año_con_paquetecompleto.xlsx]Nro_niños_menores1año_con_p1!$N$8:$Z$8</c:f>
              <c:strCache>
                <c:ptCount val="13"/>
                <c:pt idx="0">
                  <c:v>201501</c:v>
                </c:pt>
                <c:pt idx="1">
                  <c:v>201502</c:v>
                </c:pt>
                <c:pt idx="2">
                  <c:v>201503</c:v>
                </c:pt>
                <c:pt idx="3">
                  <c:v>201504</c:v>
                </c:pt>
                <c:pt idx="4">
                  <c:v>201505</c:v>
                </c:pt>
                <c:pt idx="5">
                  <c:v>201506</c:v>
                </c:pt>
                <c:pt idx="6">
                  <c:v>201507</c:v>
                </c:pt>
                <c:pt idx="7">
                  <c:v>201508</c:v>
                </c:pt>
                <c:pt idx="8">
                  <c:v>201509</c:v>
                </c:pt>
                <c:pt idx="9">
                  <c:v>201510</c:v>
                </c:pt>
                <c:pt idx="10">
                  <c:v>201511</c:v>
                </c:pt>
                <c:pt idx="11">
                  <c:v>201512</c:v>
                </c:pt>
                <c:pt idx="12">
                  <c:v>201601</c:v>
                </c:pt>
              </c:strCache>
            </c:strRef>
          </c:cat>
          <c:val>
            <c:numRef>
              <c:f>[Nro_niños_menores1año_con_paquetecompleto.xlsx]Nro_niños_menores1año_con_p1!$N$10:$Z$10</c:f>
              <c:numCache>
                <c:formatCode>0</c:formatCode>
                <c:ptCount val="13"/>
                <c:pt idx="0">
                  <c:v>26</c:v>
                </c:pt>
                <c:pt idx="1">
                  <c:v>45</c:v>
                </c:pt>
                <c:pt idx="2">
                  <c:v>87</c:v>
                </c:pt>
                <c:pt idx="3">
                  <c:v>90</c:v>
                </c:pt>
                <c:pt idx="4">
                  <c:v>106</c:v>
                </c:pt>
                <c:pt idx="5">
                  <c:v>140</c:v>
                </c:pt>
                <c:pt idx="6">
                  <c:v>166</c:v>
                </c:pt>
                <c:pt idx="7">
                  <c:v>207</c:v>
                </c:pt>
                <c:pt idx="8">
                  <c:v>257</c:v>
                </c:pt>
                <c:pt idx="9">
                  <c:v>275</c:v>
                </c:pt>
                <c:pt idx="10">
                  <c:v>292</c:v>
                </c:pt>
                <c:pt idx="11">
                  <c:v>245</c:v>
                </c:pt>
                <c:pt idx="12">
                  <c:v>219</c:v>
                </c:pt>
              </c:numCache>
            </c:numRef>
          </c:val>
        </c:ser>
        <c:dLbls>
          <c:showVal val="1"/>
        </c:dLbls>
        <c:marker val="1"/>
        <c:axId val="120478336"/>
        <c:axId val="120484224"/>
      </c:lineChart>
      <c:catAx>
        <c:axId val="120478336"/>
        <c:scaling>
          <c:orientation val="minMax"/>
        </c:scaling>
        <c:axPos val="b"/>
        <c:tickLblPos val="nextTo"/>
        <c:crossAx val="120484224"/>
        <c:crosses val="autoZero"/>
        <c:auto val="1"/>
        <c:lblAlgn val="ctr"/>
        <c:lblOffset val="100"/>
      </c:catAx>
      <c:valAx>
        <c:axId val="120484224"/>
        <c:scaling>
          <c:orientation val="minMax"/>
        </c:scaling>
        <c:axPos val="l"/>
        <c:majorGridlines/>
        <c:numFmt formatCode="0" sourceLinked="1"/>
        <c:tickLblPos val="nextTo"/>
        <c:crossAx val="120478336"/>
        <c:crosses val="autoZero"/>
        <c:crossBetween val="between"/>
      </c:valAx>
    </c:plotArea>
    <c:legend>
      <c:legendPos val="b"/>
      <c:layout/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1"/>
            <a:ext cx="27432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3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ADA6E9-D5D9-4AC0-9EF6-FC2E53F8B7E4}" type="datetimeFigureOut">
              <a:rPr lang="es-ES" smtClean="0"/>
              <a:pPr/>
              <a:t>12/05/2016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4E4C61-1ED8-4490-AE01-F4C5BCABEC52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95400" y="2514600"/>
            <a:ext cx="10210800" cy="1782763"/>
          </a:xfrm>
        </p:spPr>
        <p:txBody>
          <a:bodyPr>
            <a:noAutofit/>
          </a:bodyPr>
          <a:lstStyle/>
          <a:p>
            <a:pPr algn="ctr"/>
            <a:r>
              <a:rPr lang="es-ES" sz="4000" dirty="0" smtClean="0">
                <a:solidFill>
                  <a:schemeClr val="tx1"/>
                </a:solidFill>
              </a:rPr>
              <a:t>SII-14: Implementación regional de herramientas para el seguimiento de compromisos de gestión y metas de cobertura</a:t>
            </a:r>
            <a:endParaRPr lang="es-ES" sz="4000" dirty="0">
              <a:solidFill>
                <a:schemeClr val="tx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90700" y="4859338"/>
            <a:ext cx="9144000" cy="1655762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b="1" dirty="0" smtClean="0"/>
              <a:t>Reportes sobre disponibilidad de equipos biomédicos</a:t>
            </a:r>
          </a:p>
          <a:p>
            <a:pPr marL="457200" indent="-457200">
              <a:buFont typeface="+mj-lt"/>
              <a:buAutoNum type="arabicPeriod"/>
            </a:pPr>
            <a:r>
              <a:rPr lang="es-ES" b="1" dirty="0" smtClean="0"/>
              <a:t>Reportes de distribución y ejecución presupuestal</a:t>
            </a:r>
          </a:p>
          <a:p>
            <a:pPr marL="457200" indent="-457200">
              <a:buFont typeface="+mj-lt"/>
              <a:buAutoNum type="arabicPeriod"/>
            </a:pPr>
            <a:r>
              <a:rPr lang="es-ES" b="1" dirty="0" smtClean="0"/>
              <a:t>Reportes sobre metas de cobertura</a:t>
            </a:r>
          </a:p>
          <a:p>
            <a:pPr marL="342900" indent="-342900">
              <a:buFontTx/>
              <a:buChar char="-"/>
            </a:pPr>
            <a:endParaRPr lang="es-ES" b="1" dirty="0"/>
          </a:p>
          <a:p>
            <a:r>
              <a:rPr lang="es-ES" b="1" dirty="0" smtClean="0"/>
              <a:t>Departamento de Ica, </a:t>
            </a:r>
          </a:p>
          <a:p>
            <a:r>
              <a:rPr lang="es-ES" b="1" dirty="0" smtClean="0"/>
              <a:t>abril 2016</a:t>
            </a:r>
            <a:endParaRPr lang="es-E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39" y="96839"/>
            <a:ext cx="1833562" cy="164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81" r="4371"/>
          <a:stretch/>
        </p:blipFill>
        <p:spPr bwMode="auto">
          <a:xfrm>
            <a:off x="9867899" y="96838"/>
            <a:ext cx="1803401" cy="164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399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198" y="348488"/>
            <a:ext cx="9642755" cy="1099312"/>
          </a:xfrm>
        </p:spPr>
        <p:txBody>
          <a:bodyPr>
            <a:noAutofit/>
          </a:bodyPr>
          <a:lstStyle/>
          <a:p>
            <a:pPr lvl="0" algn="just"/>
            <a:r>
              <a:rPr lang="es-PE" sz="2000" b="1" dirty="0">
                <a:solidFill>
                  <a:srgbClr val="C00000"/>
                </a:solidFill>
                <a:latin typeface="Candara" panose="020E0502030303020204" pitchFamily="34" charset="0"/>
              </a:rPr>
              <a:t>Número de mujeres con parto institucional afiliadas al SIS de los distritos de quintiles de pobreza 1 y 2 del departamento que durante su embarazo tuvieron 4 exámenes auxiliares (examen completo de orina, hemoglobina/ hematocrito, tamizaje VIH, sífilis) y cuatro controles prenatales con suplemento de hierro y ácido </a:t>
            </a:r>
            <a:r>
              <a:rPr lang="es-PE" sz="20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fólico – </a:t>
            </a:r>
            <a:br>
              <a:rPr lang="es-PE" sz="2000" b="1" dirty="0" smtClean="0">
                <a:solidFill>
                  <a:srgbClr val="C00000"/>
                </a:solidFill>
                <a:latin typeface="Candara" panose="020E0502030303020204" pitchFamily="34" charset="0"/>
              </a:rPr>
            </a:br>
            <a:r>
              <a:rPr lang="es-ES" sz="1800" b="1" dirty="0" smtClean="0">
                <a:solidFill>
                  <a:srgbClr val="C00000"/>
                </a:solidFill>
              </a:rPr>
              <a:t>Ámbito </a:t>
            </a:r>
            <a:r>
              <a:rPr lang="es-ES" sz="1800" b="1" dirty="0">
                <a:solidFill>
                  <a:srgbClr val="C00000"/>
                </a:solidFill>
              </a:rPr>
              <a:t>FED –Región Ica</a:t>
            </a:r>
          </a:p>
        </p:txBody>
      </p:sp>
      <p:graphicFrame>
        <p:nvGraphicFramePr>
          <p:cNvPr id="4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71780505"/>
              </p:ext>
            </p:extLst>
          </p:nvPr>
        </p:nvGraphicFramePr>
        <p:xfrm>
          <a:off x="1130300" y="1511300"/>
          <a:ext cx="10198100" cy="4737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1"/>
          <p:cNvSpPr txBox="1"/>
          <p:nvPr/>
        </p:nvSpPr>
        <p:spPr>
          <a:xfrm>
            <a:off x="549554" y="6495189"/>
            <a:ext cx="286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b="1" dirty="0">
                <a:latin typeface="Candara" panose="020E0502030303020204" pitchFamily="34" charset="0"/>
              </a:rPr>
              <a:t>Fuente: </a:t>
            </a:r>
            <a:r>
              <a:rPr lang="es-MX" sz="1200" dirty="0" smtClean="0">
                <a:latin typeface="Candara" panose="020E0502030303020204" pitchFamily="34" charset="0"/>
              </a:rPr>
              <a:t>SIS –feb 2015 y feb 2016-DIRESA </a:t>
            </a:r>
            <a:endParaRPr lang="es-ES" sz="12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924" y="233362"/>
            <a:ext cx="1579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0201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635000" y="1079500"/>
            <a:ext cx="10972800" cy="4699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P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P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En lo que se refiere al conjunto de atenciones que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reciben las mujeres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con parto institucional afiliadas al SIS de los distritos de quintiles de pobreza 1 y 2 del departamento que durante su embarazo tuvieron 4 exámenes auxiliares (examen completo de orina, hemoglobina/ hematocrito, tamizaje VIH, sífilis) y cuatro controles prenatales con suplemento de hierro y ácido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fólico, ha sido constante en durante los meses de enero a mayo del 2015, observando en adelante un incremento considerable en el periodo de julio a noviembre del 2015, en adelante se observa un leve  descenso </a:t>
            </a:r>
          </a:p>
          <a:p>
            <a:pPr marL="0" indent="0" algn="just">
              <a:buNone/>
            </a:pPr>
            <a:endParaRPr lang="es-P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538" y="93663"/>
            <a:ext cx="15843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578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934715" y="1545019"/>
            <a:ext cx="5934964" cy="756745"/>
          </a:xfrm>
        </p:spPr>
        <p:txBody>
          <a:bodyPr>
            <a:normAutofit/>
          </a:bodyPr>
          <a:lstStyle/>
          <a:p>
            <a:r>
              <a:rPr lang="es-ES" sz="4800" dirty="0" smtClean="0"/>
              <a:t>PAQUETE NIÑO</a:t>
            </a:r>
            <a:endParaRPr lang="es-ES" sz="4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8011" y="881226"/>
            <a:ext cx="3264598" cy="244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34" r="11619"/>
          <a:stretch/>
        </p:blipFill>
        <p:spPr bwMode="auto">
          <a:xfrm>
            <a:off x="3484180" y="2813323"/>
            <a:ext cx="3531692" cy="259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9668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755665" y="537585"/>
            <a:ext cx="10084237" cy="601230"/>
          </a:xfrm>
        </p:spPr>
        <p:txBody>
          <a:bodyPr>
            <a:noAutofit/>
          </a:bodyPr>
          <a:lstStyle/>
          <a:p>
            <a:pPr algn="ctr"/>
            <a:r>
              <a:rPr lang="es-ES" sz="2400" b="1" dirty="0" smtClean="0">
                <a:solidFill>
                  <a:srgbClr val="C00000"/>
                </a:solidFill>
              </a:rPr>
              <a:t>Número de Niñas y Niños con CRED de acuerdo a su edad, Vacuna Rotavirus y Neumococo y suplementación con </a:t>
            </a:r>
            <a:r>
              <a:rPr lang="es-ES" sz="2400" b="1" dirty="0">
                <a:solidFill>
                  <a:srgbClr val="C00000"/>
                </a:solidFill>
              </a:rPr>
              <a:t>micronutrientes de acuerdo a su edad </a:t>
            </a:r>
            <a:r>
              <a:rPr lang="es-ES" sz="2400" b="1" dirty="0" smtClean="0">
                <a:solidFill>
                  <a:srgbClr val="C00000"/>
                </a:solidFill>
              </a:rPr>
              <a:t> y DNI en niños menores  de 1 año</a:t>
            </a:r>
            <a:endParaRPr lang="es-ES" sz="2400" dirty="0">
              <a:solidFill>
                <a:srgbClr val="C00000"/>
              </a:solidFill>
            </a:endParaRPr>
          </a:p>
        </p:txBody>
      </p:sp>
      <p:sp>
        <p:nvSpPr>
          <p:cNvPr id="6" name="1 CuadroTexto"/>
          <p:cNvSpPr txBox="1"/>
          <p:nvPr/>
        </p:nvSpPr>
        <p:spPr>
          <a:xfrm>
            <a:off x="7267904" y="6316476"/>
            <a:ext cx="4750676" cy="39069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900" b="1" dirty="0">
                <a:solidFill>
                  <a:srgbClr val="002060"/>
                </a:solidFill>
              </a:rPr>
              <a:t>Fuente: SIS 2015_2016</a:t>
            </a:r>
            <a:r>
              <a:rPr lang="es-ES" sz="900" b="1" baseline="0" dirty="0">
                <a:solidFill>
                  <a:srgbClr val="002060"/>
                </a:solidFill>
              </a:rPr>
              <a:t> </a:t>
            </a:r>
          </a:p>
          <a:p>
            <a:r>
              <a:rPr lang="es-ES" sz="900" b="1" baseline="0" dirty="0">
                <a:solidFill>
                  <a:srgbClr val="002060"/>
                </a:solidFill>
              </a:rPr>
              <a:t>Cubo: </a:t>
            </a:r>
            <a:r>
              <a:rPr lang="es-ES" sz="900" b="1" baseline="0" dirty="0" smtClean="0">
                <a:solidFill>
                  <a:srgbClr val="002060"/>
                </a:solidFill>
              </a:rPr>
              <a:t>05Infant_201602vo</a:t>
            </a:r>
            <a:endParaRPr lang="es-ES" sz="900" b="1" baseline="0" dirty="0">
              <a:solidFill>
                <a:srgbClr val="002060"/>
              </a:solidFill>
            </a:endParaRPr>
          </a:p>
          <a:p>
            <a:r>
              <a:rPr lang="es-ES" sz="900" b="1" baseline="0" dirty="0">
                <a:solidFill>
                  <a:srgbClr val="002060"/>
                </a:solidFill>
              </a:rPr>
              <a:t>Procesado: </a:t>
            </a:r>
            <a:r>
              <a:rPr lang="es-ES" sz="900" b="1" baseline="0" dirty="0" smtClean="0">
                <a:solidFill>
                  <a:srgbClr val="002060"/>
                </a:solidFill>
              </a:rPr>
              <a:t>Abril 2016</a:t>
            </a:r>
            <a:endParaRPr lang="es-ES" sz="900" b="1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9063"/>
            <a:ext cx="15843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62558403"/>
              </p:ext>
            </p:extLst>
          </p:nvPr>
        </p:nvGraphicFramePr>
        <p:xfrm>
          <a:off x="930167" y="1035842"/>
          <a:ext cx="10799378" cy="5280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1254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3"/>
          <p:cNvSpPr>
            <a:spLocks noGrp="1"/>
          </p:cNvSpPr>
          <p:nvPr>
            <p:ph type="title"/>
          </p:nvPr>
        </p:nvSpPr>
        <p:spPr>
          <a:xfrm>
            <a:off x="838200" y="173421"/>
            <a:ext cx="10515600" cy="792935"/>
          </a:xfrm>
        </p:spPr>
        <p:txBody>
          <a:bodyPr>
            <a:noAutofit/>
          </a:bodyPr>
          <a:lstStyle/>
          <a:p>
            <a:pPr algn="ctr"/>
            <a:r>
              <a:rPr lang="es-ES" sz="2000" b="1" dirty="0" smtClean="0">
                <a:solidFill>
                  <a:srgbClr val="C00000"/>
                </a:solidFill>
              </a:rPr>
              <a:t>Proporción </a:t>
            </a:r>
            <a:r>
              <a:rPr lang="es-ES" sz="2000" b="1" dirty="0">
                <a:solidFill>
                  <a:srgbClr val="C00000"/>
                </a:solidFill>
              </a:rPr>
              <a:t>de Niñas y Niños con CRED de acuerdo a su edad, Vacuna Rotavirus y Neumococo y suplementación con micronutrientes de acuerdo a su edad  y DNI en niños menores  de 1 año</a:t>
            </a:r>
            <a:endParaRPr lang="es-ES" sz="2000" dirty="0"/>
          </a:p>
        </p:txBody>
      </p:sp>
      <p:sp>
        <p:nvSpPr>
          <p:cNvPr id="6" name="1 CuadroTexto"/>
          <p:cNvSpPr txBox="1"/>
          <p:nvPr/>
        </p:nvSpPr>
        <p:spPr>
          <a:xfrm>
            <a:off x="10120321" y="6076605"/>
            <a:ext cx="2071679" cy="78139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900" b="1" dirty="0">
                <a:solidFill>
                  <a:srgbClr val="002060"/>
                </a:solidFill>
              </a:rPr>
              <a:t>Fuente: SIS 2015_2016</a:t>
            </a:r>
            <a:r>
              <a:rPr lang="es-ES" sz="900" b="1" baseline="0" dirty="0">
                <a:solidFill>
                  <a:srgbClr val="002060"/>
                </a:solidFill>
              </a:rPr>
              <a:t> </a:t>
            </a:r>
          </a:p>
          <a:p>
            <a:r>
              <a:rPr lang="es-ES" sz="900" b="1" baseline="0" dirty="0">
                <a:solidFill>
                  <a:srgbClr val="002060"/>
                </a:solidFill>
              </a:rPr>
              <a:t>Cubo: </a:t>
            </a:r>
            <a:r>
              <a:rPr lang="es-ES" sz="900" b="1" baseline="0" dirty="0" smtClean="0">
                <a:solidFill>
                  <a:srgbClr val="002060"/>
                </a:solidFill>
              </a:rPr>
              <a:t>05Infant_201602vo</a:t>
            </a:r>
            <a:endParaRPr lang="es-ES" sz="900" b="1" baseline="0" dirty="0">
              <a:solidFill>
                <a:srgbClr val="002060"/>
              </a:solidFill>
            </a:endParaRPr>
          </a:p>
          <a:p>
            <a:r>
              <a:rPr lang="es-ES" sz="900" b="1" baseline="0" dirty="0">
                <a:solidFill>
                  <a:srgbClr val="002060"/>
                </a:solidFill>
              </a:rPr>
              <a:t>Procesado: </a:t>
            </a:r>
            <a:r>
              <a:rPr lang="es-ES" sz="900" b="1" baseline="0" dirty="0" smtClean="0">
                <a:solidFill>
                  <a:srgbClr val="002060"/>
                </a:solidFill>
              </a:rPr>
              <a:t>Abril 2016</a:t>
            </a:r>
            <a:endParaRPr lang="es-ES" sz="9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75425099"/>
              </p:ext>
            </p:extLst>
          </p:nvPr>
        </p:nvGraphicFramePr>
        <p:xfrm>
          <a:off x="676931" y="1139634"/>
          <a:ext cx="11194503" cy="5592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5877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00100" y="495300"/>
            <a:ext cx="107569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 grafico nos muestra el comportamiento de  las diferentes condiciones que conforman el paquete de atención integral en niños y niñas menores de 1 año, en donde 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reciben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atenciones 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crecimiento y desarrollo -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CRED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 acuerdo a la edad, las vacunas de  Rotavirus y Neumococo, suplementación con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micronutrientes (MN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)  y cuenta con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DNI, como observamos cada uno de ellos muestra un comportamiento diferenciado, de la siguiente manera: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administración de las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vacunas de  Rotavirus y Neumococo,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encontramos que ha incrementado progresivamente durante el periodo alcanzando un pico considerable entre los meses de julio a diciembre del 2015, con un leve descenso que se mantiene hasta la fecha.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suplementación de micronutrientes (MN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encontramos que ha venido incrementándose sostenidamente hasta alcanzar su pico en el periodo de mayo a diciembre del 2015, disminuyendo ligeramente hasta la fecha, sin embargo la actividad se encuentra garantizada por la disponibilidad en cada uno de los establecimientos.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obtención del DNI en los primeros 30 días encontramos que este viene incrementándose sostenidamente durante el periodo, alcanzando un pico en noviembre del 2015, con un leve descenso a la fecha, esto se debe a la coordinación entre el MINSA y la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Reniec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implementación de las ORAS en algunos establecimientos.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xmlns="" val="76632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828800" y="581026"/>
            <a:ext cx="9525000" cy="601230"/>
          </a:xfrm>
        </p:spPr>
        <p:txBody>
          <a:bodyPr>
            <a:noAutofit/>
          </a:bodyPr>
          <a:lstStyle/>
          <a:p>
            <a:r>
              <a:rPr lang="es-PE" sz="2600" b="1" i="0" u="none" strike="noStrike" cap="none" baseline="0" dirty="0" smtClean="0">
                <a:solidFill>
                  <a:srgbClr val="C00000"/>
                </a:solidFill>
                <a:effectLst/>
              </a:rPr>
              <a:t>Ica: Número de menores de 12 meses afiliados al SIS de Distritos de quintiles 1 y 2, que reciben paquete completo.</a:t>
            </a:r>
            <a:br>
              <a:rPr lang="es-PE" sz="2600" b="1" i="0" u="none" strike="noStrike" cap="none" baseline="0" dirty="0" smtClean="0">
                <a:solidFill>
                  <a:srgbClr val="C00000"/>
                </a:solidFill>
                <a:effectLst/>
              </a:rPr>
            </a:br>
            <a:r>
              <a:rPr lang="es-ES" sz="2600" b="1" dirty="0">
                <a:solidFill>
                  <a:srgbClr val="C00000"/>
                </a:solidFill>
              </a:rPr>
              <a:t>Ámbito FED –Región Ica</a:t>
            </a:r>
            <a:endParaRPr lang="es-ES" sz="2600" dirty="0">
              <a:solidFill>
                <a:srgbClr val="C00000"/>
              </a:solidFill>
            </a:endParaRPr>
          </a:p>
        </p:txBody>
      </p:sp>
      <p:sp>
        <p:nvSpPr>
          <p:cNvPr id="5" name="1 CuadroTexto"/>
          <p:cNvSpPr txBox="1"/>
          <p:nvPr/>
        </p:nvSpPr>
        <p:spPr>
          <a:xfrm>
            <a:off x="10120321" y="6076605"/>
            <a:ext cx="2071679" cy="78139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ES" sz="900" b="1" dirty="0">
                <a:solidFill>
                  <a:srgbClr val="002060"/>
                </a:solidFill>
              </a:rPr>
              <a:t>Fuente: SIS 2015_2016</a:t>
            </a:r>
            <a:r>
              <a:rPr lang="es-ES" sz="900" b="1" baseline="0" dirty="0">
                <a:solidFill>
                  <a:srgbClr val="002060"/>
                </a:solidFill>
              </a:rPr>
              <a:t> </a:t>
            </a:r>
          </a:p>
          <a:p>
            <a:r>
              <a:rPr lang="es-ES" sz="900" b="1" baseline="0" dirty="0">
                <a:solidFill>
                  <a:srgbClr val="002060"/>
                </a:solidFill>
              </a:rPr>
              <a:t>Cubo: </a:t>
            </a:r>
            <a:r>
              <a:rPr lang="es-ES" sz="900" b="1" baseline="0" dirty="0" smtClean="0">
                <a:solidFill>
                  <a:srgbClr val="002060"/>
                </a:solidFill>
              </a:rPr>
              <a:t>05Infant_201602vo</a:t>
            </a:r>
            <a:endParaRPr lang="es-ES" sz="900" b="1" baseline="0" dirty="0">
              <a:solidFill>
                <a:srgbClr val="002060"/>
              </a:solidFill>
            </a:endParaRPr>
          </a:p>
          <a:p>
            <a:r>
              <a:rPr lang="es-ES" sz="900" b="1" baseline="0" dirty="0">
                <a:solidFill>
                  <a:srgbClr val="002060"/>
                </a:solidFill>
              </a:rPr>
              <a:t>Procesado: </a:t>
            </a:r>
            <a:r>
              <a:rPr lang="es-ES" sz="900" b="1" baseline="0" dirty="0" smtClean="0">
                <a:solidFill>
                  <a:srgbClr val="002060"/>
                </a:solidFill>
              </a:rPr>
              <a:t>Abril 2016</a:t>
            </a:r>
            <a:endParaRPr lang="es-ES" sz="900" b="1" dirty="0">
              <a:solidFill>
                <a:srgbClr val="002060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6362" y="0"/>
            <a:ext cx="15843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66275890"/>
              </p:ext>
            </p:extLst>
          </p:nvPr>
        </p:nvGraphicFramePr>
        <p:xfrm>
          <a:off x="1477962" y="1146413"/>
          <a:ext cx="9958861" cy="439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14884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PE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El grafico nos muestra el comportamiento del paquete integral que los niños y niñas menor de 12 meses que reciben las atenciones  de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CRED de acuerdo a la edad, las vacunas de 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Rotavirus y Neumococo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, suplementación con </a:t>
            </a:r>
            <a:r>
              <a:rPr lang="es-E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multimicro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nutrientes (MMN)  y cuenta con DNI. </a:t>
            </a:r>
          </a:p>
          <a:p>
            <a:pPr algn="just"/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Encontramos  que se ha incrementados en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10 veces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los niños y niñas que reciben el paquete de atención integral durante el periodo de 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enero del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de evaluación, alcanzando un incremento considerable de agosto a noviembre del 2015 y manteniéndose a la fecha.</a:t>
            </a:r>
          </a:p>
          <a:p>
            <a:pPr algn="just"/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 pesar del esfuerzo realizado </a:t>
            </a:r>
            <a:r>
              <a:rPr lang="es-E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todavìa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se cuenta con una brecha que se vienen cerrando con las diferentes intervenciones que se realizan desde los servicios de salud y con la participación de los diferentes actores sociales en la búsqueda de disminuir los determinantes sociales que influyen directamente sobre la población de los Q1 y Q2.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06740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500" y="381000"/>
            <a:ext cx="10972800" cy="665988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Convenios de Asignación por Desempeño (CAD – FED)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414780"/>
            <a:ext cx="10972800" cy="4389120"/>
          </a:xfrm>
        </p:spPr>
        <p:txBody>
          <a:bodyPr>
            <a:normAutofit/>
          </a:bodyPr>
          <a:lstStyle/>
          <a:p>
            <a:pPr algn="just"/>
            <a:r>
              <a:rPr lang="es-ES" sz="2400" dirty="0" smtClean="0">
                <a:latin typeface="+mj-lt"/>
              </a:rPr>
              <a:t>En virtud al Convenio de Asignación por Desempeño (CAD) y lo suscrito en la adenda para el segundo año de su implementación, el Gobierno Regional de Ica ha elaborado un reporte que corresponde al compromiso de gestión SII-14: </a:t>
            </a:r>
            <a:r>
              <a:rPr lang="es-ES" sz="2400" dirty="0">
                <a:latin typeface="+mj-lt"/>
              </a:rPr>
              <a:t>Implementación regional de herramientas para el seguimiento de compromisos de gestión y metas de </a:t>
            </a:r>
            <a:r>
              <a:rPr lang="es-ES" sz="2400" dirty="0" smtClean="0">
                <a:latin typeface="+mj-lt"/>
              </a:rPr>
              <a:t>cobertura.</a:t>
            </a:r>
          </a:p>
          <a:p>
            <a:pPr marL="0" indent="0" algn="just">
              <a:buNone/>
            </a:pPr>
            <a:endParaRPr lang="es-ES" sz="2400" dirty="0" smtClean="0">
              <a:latin typeface="+mj-lt"/>
            </a:endParaRPr>
          </a:p>
          <a:p>
            <a:pPr algn="just"/>
            <a:r>
              <a:rPr lang="es-ES" sz="2400" dirty="0" smtClean="0">
                <a:latin typeface="+mj-lt"/>
              </a:rPr>
              <a:t>Este reporte tiene como propósito dar a conocer el nivel de avance en torno a la (1) la distribución de recursos en las específicas de Bienes y Servicios, (2) la disponibilidad de equipos biomédicos para la atención al niño y a la gestante y (3) los paquetes integrales que reciben los niños y gestantes en los distritos de quintiles 1 y 2 de pobreza. </a:t>
            </a:r>
          </a:p>
          <a:p>
            <a:pPr marL="0" indent="0" algn="just">
              <a:buNone/>
            </a:pPr>
            <a:endParaRPr lang="es-ES" sz="2400" dirty="0" smtClean="0">
              <a:latin typeface="+mj-lt"/>
            </a:endParaRPr>
          </a:p>
          <a:p>
            <a:pPr algn="just"/>
            <a:endParaRPr lang="es-ES" sz="2400" dirty="0">
              <a:latin typeface="+mj-lt"/>
            </a:endParaRPr>
          </a:p>
          <a:p>
            <a:pPr algn="just"/>
            <a:endParaRPr lang="es-ES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872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35736" y="4580636"/>
            <a:ext cx="10363200" cy="1362456"/>
          </a:xfrm>
        </p:spPr>
        <p:txBody>
          <a:bodyPr>
            <a:normAutofit/>
          </a:bodyPr>
          <a:lstStyle/>
          <a:p>
            <a:pPr algn="r"/>
            <a:r>
              <a:rPr lang="es-ES" sz="4000" dirty="0" smtClean="0">
                <a:solidFill>
                  <a:schemeClr val="tx1"/>
                </a:solidFill>
              </a:rPr>
              <a:t>2. Reportes de distribución y ejecución presupuestal</a:t>
            </a:r>
          </a:p>
        </p:txBody>
      </p:sp>
    </p:spTree>
    <p:extLst>
      <p:ext uri="{BB962C8B-B14F-4D97-AF65-F5344CB8AC3E}">
        <p14:creationId xmlns:p14="http://schemas.microsoft.com/office/powerpoint/2010/main" xmlns="" val="14037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11149" y="167696"/>
            <a:ext cx="11670643" cy="921512"/>
          </a:xfrm>
        </p:spPr>
        <p:txBody>
          <a:bodyPr>
            <a:noAutofit/>
          </a:bodyPr>
          <a:lstStyle/>
          <a:p>
            <a:pPr marL="0" indent="0"/>
            <a:r>
              <a:rPr lang="es-PE" altLang="es-PE" sz="1800" b="1" dirty="0">
                <a:solidFill>
                  <a:srgbClr val="C000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PRESUPUESTO CON </a:t>
            </a:r>
            <a:r>
              <a:rPr lang="es-PE" altLang="es-PE" sz="1800" b="1" dirty="0" smtClean="0">
                <a:solidFill>
                  <a:srgbClr val="C000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PROGRAMAS: </a:t>
            </a:r>
            <a:r>
              <a:rPr lang="es-PE" sz="1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Distribución </a:t>
            </a:r>
            <a:r>
              <a:rPr lang="es-PE" sz="1800" b="1" dirty="0">
                <a:solidFill>
                  <a:srgbClr val="C00000"/>
                </a:solidFill>
                <a:latin typeface="Candara" panose="020E0502030303020204" pitchFamily="34" charset="0"/>
              </a:rPr>
              <a:t>y ejecución presupuestal en la genérica 2.3., por toda fuente y por categoría presupuestal, identificando la especifica  de gasto 2.3.2.7.11.2, (transporte y traslado de carga y bienes materiales</a:t>
            </a:r>
            <a:r>
              <a:rPr lang="es-PE" sz="1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) abril 2016</a:t>
            </a:r>
            <a:endParaRPr lang="es-ES" sz="16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9" t="23397" r="47748" b="13858"/>
          <a:stretch/>
        </p:blipFill>
        <p:spPr bwMode="auto">
          <a:xfrm>
            <a:off x="2191201" y="1073165"/>
            <a:ext cx="8560882" cy="529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6"/>
          <p:cNvSpPr txBox="1"/>
          <p:nvPr/>
        </p:nvSpPr>
        <p:spPr>
          <a:xfrm>
            <a:off x="0" y="6383093"/>
            <a:ext cx="11696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100" dirty="0" smtClean="0"/>
              <a:t>Fuente: SIAF, con fecha de corte al 18 de abril 2016.</a:t>
            </a:r>
          </a:p>
          <a:p>
            <a:r>
              <a:rPr lang="es-ES" sz="1100" dirty="0" smtClean="0"/>
              <a:t>Procesado por la DGPP del Ministerio de Economía y Finanzas (Cubo eje2016(27_04_2016_SALUD)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xmlns="" val="221203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5600" y="130503"/>
            <a:ext cx="10668000" cy="952500"/>
          </a:xfrm>
        </p:spPr>
        <p:txBody>
          <a:bodyPr>
            <a:noAutofit/>
          </a:bodyPr>
          <a:lstStyle/>
          <a:p>
            <a:pPr marL="0" indent="0"/>
            <a:r>
              <a:rPr lang="es-PE" altLang="es-PE" sz="1800" b="1" dirty="0">
                <a:solidFill>
                  <a:srgbClr val="C000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PRESUPUESTO SIN </a:t>
            </a:r>
            <a:r>
              <a:rPr lang="es-PE" altLang="es-PE" sz="1800" b="1" dirty="0" smtClean="0">
                <a:solidFill>
                  <a:srgbClr val="C00000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PROGRAMAS: </a:t>
            </a:r>
            <a:r>
              <a:rPr lang="es-PE" sz="1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Distribución </a:t>
            </a:r>
            <a:r>
              <a:rPr lang="es-PE" sz="1800" b="1" dirty="0">
                <a:solidFill>
                  <a:srgbClr val="C00000"/>
                </a:solidFill>
                <a:latin typeface="Candara" panose="020E0502030303020204" pitchFamily="34" charset="0"/>
              </a:rPr>
              <a:t>y ejecución presupuestal en la genérica 2.3., por toda fuente y por categoría presupuestal, identificando la especifica  de gasto 2.3.2.7.11.2, (transporte y traslado de carga y bienes materiales</a:t>
            </a:r>
            <a:r>
              <a:rPr lang="es-PE" sz="1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) abril 2016</a:t>
            </a:r>
            <a:endParaRPr lang="es-ES" sz="1800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0" t="22441" r="40523" b="15490"/>
          <a:stretch/>
        </p:blipFill>
        <p:spPr bwMode="auto">
          <a:xfrm>
            <a:off x="2196936" y="1150884"/>
            <a:ext cx="8288978" cy="5447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6"/>
          <p:cNvSpPr txBox="1"/>
          <p:nvPr/>
        </p:nvSpPr>
        <p:spPr>
          <a:xfrm>
            <a:off x="0" y="6383093"/>
            <a:ext cx="11696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100" dirty="0" smtClean="0"/>
              <a:t>Fuente: SIAF, con fecha de corte al 18 de abril 2016.</a:t>
            </a:r>
          </a:p>
          <a:p>
            <a:r>
              <a:rPr lang="es-ES" sz="1100" dirty="0" smtClean="0"/>
              <a:t>Procesado por la DGPP del Ministerio de Economía y Finanzas (Cubo eje2016(27_04_2016_SALUD)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xmlns="" val="293244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37236" y="630936"/>
            <a:ext cx="10363200" cy="1362456"/>
          </a:xfrm>
        </p:spPr>
        <p:txBody>
          <a:bodyPr>
            <a:normAutofit/>
          </a:bodyPr>
          <a:lstStyle/>
          <a:p>
            <a:pPr algn="r"/>
            <a:r>
              <a:rPr lang="es-ES" sz="4000" dirty="0" smtClean="0">
                <a:solidFill>
                  <a:schemeClr val="tx1"/>
                </a:solidFill>
              </a:rPr>
              <a:t>3. Reportes sobre metas de cobertura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157663"/>
            <a:ext cx="3163887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1" y="2387600"/>
            <a:ext cx="3784600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329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63342" y="326644"/>
            <a:ext cx="9829800" cy="9723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ES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Número de Gestante con  paquete </a:t>
            </a:r>
            <a:r>
              <a:rPr lang="es-E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Integrado </a:t>
            </a:r>
            <a:r>
              <a:rPr lang="es-ES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según criterio -  </a:t>
            </a:r>
            <a:r>
              <a:rPr lang="es-ES" sz="2800" b="1" dirty="0" smtClean="0">
                <a:solidFill>
                  <a:srgbClr val="C00000"/>
                </a:solidFill>
              </a:rPr>
              <a:t>FED – Región Ica</a:t>
            </a:r>
            <a:endParaRPr lang="es-ES" sz="2400" b="1" dirty="0">
              <a:solidFill>
                <a:srgbClr val="C00000"/>
              </a:solidFill>
            </a:endParaRPr>
          </a:p>
        </p:txBody>
      </p:sp>
      <p:sp>
        <p:nvSpPr>
          <p:cNvPr id="6" name="CuadroTexto 1"/>
          <p:cNvSpPr txBox="1"/>
          <p:nvPr/>
        </p:nvSpPr>
        <p:spPr>
          <a:xfrm>
            <a:off x="549554" y="6495189"/>
            <a:ext cx="28632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b="1" dirty="0">
                <a:latin typeface="Candara" panose="020E0502030303020204" pitchFamily="34" charset="0"/>
              </a:rPr>
              <a:t>Fuente: </a:t>
            </a:r>
            <a:r>
              <a:rPr lang="es-MX" sz="1200" dirty="0" smtClean="0">
                <a:latin typeface="Candara" panose="020E0502030303020204" pitchFamily="34" charset="0"/>
              </a:rPr>
              <a:t>SIS –feb 2015 y feb 2016-DIRESA </a:t>
            </a:r>
            <a:endParaRPr lang="es-ES" sz="12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3663"/>
            <a:ext cx="1579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8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10504551"/>
              </p:ext>
            </p:extLst>
          </p:nvPr>
        </p:nvGraphicFramePr>
        <p:xfrm>
          <a:off x="971550" y="1483518"/>
          <a:ext cx="10553043" cy="5011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09098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53473689"/>
              </p:ext>
            </p:extLst>
          </p:nvPr>
        </p:nvGraphicFramePr>
        <p:xfrm>
          <a:off x="457200" y="1759579"/>
          <a:ext cx="11272344" cy="4757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907628" y="531596"/>
            <a:ext cx="9743088" cy="9723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ES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Proporción de Gestante con  paquete </a:t>
            </a:r>
            <a:r>
              <a:rPr lang="es-E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Integrado </a:t>
            </a:r>
            <a:r>
              <a:rPr lang="es-ES" sz="2800" b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según criterio -  </a:t>
            </a:r>
            <a:r>
              <a:rPr lang="es-ES" sz="2800" b="1" dirty="0" smtClean="0">
                <a:solidFill>
                  <a:srgbClr val="C00000"/>
                </a:solidFill>
              </a:rPr>
              <a:t>FED – Región Ica</a:t>
            </a:r>
            <a:endParaRPr lang="es-ES" sz="24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983" y="234677"/>
            <a:ext cx="1579562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229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609600" y="1318161"/>
            <a:ext cx="10972800" cy="50064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lo que se refiere al conjunto de atenciones que recibe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gestante en un establecimiento de salud durante el embarazo tenemos que la proporción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de la cobertura con paquete integrado gestantes tiene cambios en el periodo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entre julio del 2015 a enero del 2016, con un pico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máximo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octubre del 2015.</a:t>
            </a:r>
          </a:p>
          <a:p>
            <a:pPr marL="0" indent="0" algn="just">
              <a:buNone/>
            </a:pP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 general se observan que las coberturas tienen un comportamiento similar incrementándose  de julio a diciembre del 2015, así tenemos:</a:t>
            </a:r>
          </a:p>
          <a:p>
            <a:pPr marL="0" indent="0" algn="just">
              <a:buNone/>
            </a:pPr>
            <a:endParaRPr lang="es-P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Las gestantes con parto institucional y recibieron  cuatro atenciones con hierro y acido fólico viene incrementándose desde junio 2015 a enero del 2016, con un pico máximo entre los meses de octubre a diciembre del 2015.</a:t>
            </a:r>
          </a:p>
          <a:p>
            <a:endParaRPr lang="es-P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Las gestantes con parto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institucional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recibieron  los 4 </a:t>
            </a:r>
            <a:r>
              <a:rPr lang="es-PE" sz="2000" dirty="0">
                <a:latin typeface="Arial" panose="020B0604020202020204" pitchFamily="34" charset="0"/>
                <a:cs typeface="Arial" panose="020B0604020202020204" pitchFamily="34" charset="0"/>
              </a:rPr>
              <a:t>exámenes auxiliares (examen completo de orina, hemoglobina/ hematocrito, tamizaje VIH, tamizaje Sífilis) en el primer </a:t>
            </a:r>
            <a:r>
              <a:rPr lang="es-P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trimestre ha sido constante hasta setiembre, llegando a su pico más alto en octubre 2015.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622300" y="660400"/>
            <a:ext cx="1026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Candara" panose="020E0502030303020204" pitchFamily="34" charset="0"/>
              </a:rPr>
              <a:t>Paquete Integrado Gestante en </a:t>
            </a:r>
            <a:r>
              <a:rPr lang="es-PE" sz="2800" b="1" dirty="0">
                <a:solidFill>
                  <a:schemeClr val="bg1"/>
                </a:solidFill>
                <a:latin typeface="Candara" panose="020E0502030303020204" pitchFamily="34" charset="0"/>
              </a:rPr>
              <a:t>distritos  de quintiles 1 y 2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15843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212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1739</TotalTime>
  <Words>1232</Words>
  <Application>Microsoft Office PowerPoint</Application>
  <PresentationFormat>Personalizado</PresentationFormat>
  <Paragraphs>82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Flujo</vt:lpstr>
      <vt:lpstr>SII-14: Implementación regional de herramientas para el seguimiento de compromisos de gestión y metas de cobertura</vt:lpstr>
      <vt:lpstr>Convenios de Asignación por Desempeño (CAD – FED)</vt:lpstr>
      <vt:lpstr>2. Reportes de distribución y ejecución presupuestal</vt:lpstr>
      <vt:lpstr>PRESUPUESTO CON PROGRAMAS: Distribución y ejecución presupuestal en la genérica 2.3., por toda fuente y por categoría presupuestal, identificando la especifica  de gasto 2.3.2.7.11.2, (transporte y traslado de carga y bienes materiales) abril 2016</vt:lpstr>
      <vt:lpstr>PRESUPUESTO SIN PROGRAMAS: Distribución y ejecución presupuestal en la genérica 2.3., por toda fuente y por categoría presupuestal, identificando la especifica  de gasto 2.3.2.7.11.2, (transporte y traslado de carga y bienes materiales) abril 2016</vt:lpstr>
      <vt:lpstr>3. Reportes sobre metas de cobertura</vt:lpstr>
      <vt:lpstr>Número de Gestante con  paquete Integrado según criterio -  FED – Región Ica</vt:lpstr>
      <vt:lpstr>Proporción de Gestante con  paquete Integrado según criterio -  FED – Región Ica</vt:lpstr>
      <vt:lpstr>Diapositiva 9</vt:lpstr>
      <vt:lpstr>Número de mujeres con parto institucional afiliadas al SIS de los distritos de quintiles de pobreza 1 y 2 del departamento que durante su embarazo tuvieron 4 exámenes auxiliares (examen completo de orina, hemoglobina/ hematocrito, tamizaje VIH, sífilis) y cuatro controles prenatales con suplemento de hierro y ácido fólico –  Ámbito FED –Región Ica</vt:lpstr>
      <vt:lpstr>Diapositiva 11</vt:lpstr>
      <vt:lpstr>PAQUETE NIÑO</vt:lpstr>
      <vt:lpstr>Número de Niñas y Niños con CRED de acuerdo a su edad, Vacuna Rotavirus y Neumococo y suplementación con micronutrientes de acuerdo a su edad  y DNI en niños menores  de 1 año</vt:lpstr>
      <vt:lpstr>Proporción de Niñas y Niños con CRED de acuerdo a su edad, Vacuna Rotavirus y Neumococo y suplementación con micronutrientes de acuerdo a su edad  y DNI en niños menores  de 1 año</vt:lpstr>
      <vt:lpstr>Diapositiva 15</vt:lpstr>
      <vt:lpstr>Ica: Número de menores de 12 meses afiliados al SIS de Distritos de quintiles 1 y 2, que reciben paquete completo. Ámbito FED –Región Ica</vt:lpstr>
      <vt:lpstr>Diapositiva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SII-14: Implementación regional de herramientas para el seguimiento de compromisos de gestión y metas de cobertura</dc:title>
  <dc:creator>Norma</dc:creator>
  <cp:lastModifiedBy>Aldo</cp:lastModifiedBy>
  <cp:revision>60</cp:revision>
  <dcterms:created xsi:type="dcterms:W3CDTF">2016-04-28T15:30:16Z</dcterms:created>
  <dcterms:modified xsi:type="dcterms:W3CDTF">2016-05-12T21:55:50Z</dcterms:modified>
</cp:coreProperties>
</file>